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4" r:id="rId5"/>
    <p:sldMasterId id="2147483713" r:id="rId6"/>
    <p:sldMasterId id="2147483754" r:id="rId7"/>
    <p:sldMasterId id="2147483765" r:id="rId8"/>
  </p:sldMasterIdLst>
  <p:notesMasterIdLst>
    <p:notesMasterId r:id="rId50"/>
  </p:notesMasterIdLst>
  <p:sldIdLst>
    <p:sldId id="880" r:id="rId9"/>
    <p:sldId id="268" r:id="rId10"/>
    <p:sldId id="269" r:id="rId11"/>
    <p:sldId id="275" r:id="rId12"/>
    <p:sldId id="876" r:id="rId13"/>
    <p:sldId id="877" r:id="rId14"/>
    <p:sldId id="279" r:id="rId15"/>
    <p:sldId id="588" r:id="rId16"/>
    <p:sldId id="586" r:id="rId17"/>
    <p:sldId id="874" r:id="rId18"/>
    <p:sldId id="260" r:id="rId19"/>
    <p:sldId id="308" r:id="rId20"/>
    <p:sldId id="303" r:id="rId21"/>
    <p:sldId id="277" r:id="rId22"/>
    <p:sldId id="276" r:id="rId23"/>
    <p:sldId id="875" r:id="rId24"/>
    <p:sldId id="309" r:id="rId25"/>
    <p:sldId id="306" r:id="rId26"/>
    <p:sldId id="305" r:id="rId27"/>
    <p:sldId id="300" r:id="rId28"/>
    <p:sldId id="301" r:id="rId29"/>
    <p:sldId id="304" r:id="rId30"/>
    <p:sldId id="290" r:id="rId31"/>
    <p:sldId id="273" r:id="rId32"/>
    <p:sldId id="286" r:id="rId33"/>
    <p:sldId id="281" r:id="rId34"/>
    <p:sldId id="581" r:id="rId35"/>
    <p:sldId id="579" r:id="rId36"/>
    <p:sldId id="282" r:id="rId37"/>
    <p:sldId id="582" r:id="rId38"/>
    <p:sldId id="575" r:id="rId39"/>
    <p:sldId id="431" r:id="rId40"/>
    <p:sldId id="842" r:id="rId41"/>
    <p:sldId id="258" r:id="rId42"/>
    <p:sldId id="710" r:id="rId43"/>
    <p:sldId id="256" r:id="rId44"/>
    <p:sldId id="879" r:id="rId45"/>
    <p:sldId id="873" r:id="rId46"/>
    <p:sldId id="872" r:id="rId47"/>
    <p:sldId id="278" r:id="rId48"/>
    <p:sldId id="878" r:id="rId49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11557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nall McGinley" initials="CM" lastIdx="7" clrIdx="0">
    <p:extLst>
      <p:ext uri="{19B8F6BF-5375-455C-9EA6-DF929625EA0E}">
        <p15:presenceInfo xmlns:p15="http://schemas.microsoft.com/office/powerpoint/2012/main" userId="S::Conall.McGinley@scotent.co.uk::3e638b90-58f2-4d21-872e-e825f9001c3c" providerId="AD"/>
      </p:ext>
    </p:extLst>
  </p:cmAuthor>
  <p:cmAuthor id="2" name="Zoe Shipton" initials="ZS" lastIdx="8" clrIdx="1">
    <p:extLst>
      <p:ext uri="{19B8F6BF-5375-455C-9EA6-DF929625EA0E}">
        <p15:presenceInfo xmlns:p15="http://schemas.microsoft.com/office/powerpoint/2012/main" userId="S::zoe.shipton@strath.ac.uk::05bd3ae3-1cb5-48b6-8586-248ba76afe5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B431"/>
    <a:srgbClr val="009FE3"/>
    <a:srgbClr val="36434D"/>
    <a:srgbClr val="610E6C"/>
    <a:srgbClr val="5EBEB9"/>
    <a:srgbClr val="006623"/>
    <a:srgbClr val="00427F"/>
    <a:srgbClr val="333333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75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1155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5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19748" cy="1840629"/>
          </a:xfrm>
          <a:prstGeom prst="rect">
            <a:avLst/>
          </a:prstGeom>
        </p:spPr>
        <p:txBody>
          <a:bodyPr vert="horz" lIns="160230" tIns="80115" rIns="160230" bIns="80115" rtlCol="0"/>
          <a:lstStyle>
            <a:lvl1pPr algn="l">
              <a:defRPr sz="2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6574" y="2"/>
            <a:ext cx="2919748" cy="1840629"/>
          </a:xfrm>
          <a:prstGeom prst="rect">
            <a:avLst/>
          </a:prstGeom>
        </p:spPr>
        <p:txBody>
          <a:bodyPr vert="horz" lIns="160230" tIns="80115" rIns="160230" bIns="80115" rtlCol="0"/>
          <a:lstStyle>
            <a:lvl1pPr algn="r">
              <a:defRPr sz="2100"/>
            </a:lvl1pPr>
          </a:lstStyle>
          <a:p>
            <a:fld id="{D2DA32E1-D6C4-4549-9C40-2B528156E045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2513" y="1144350"/>
            <a:ext cx="3828383" cy="215423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0230" tIns="80115" rIns="160230" bIns="801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82513" y="4160852"/>
            <a:ext cx="5390304" cy="5214642"/>
          </a:xfrm>
          <a:prstGeom prst="rect">
            <a:avLst/>
          </a:prstGeom>
        </p:spPr>
        <p:txBody>
          <a:bodyPr vert="horz" lIns="160230" tIns="80115" rIns="160230" bIns="80115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34844529"/>
            <a:ext cx="2919748" cy="1840625"/>
          </a:xfrm>
          <a:prstGeom prst="rect">
            <a:avLst/>
          </a:prstGeom>
        </p:spPr>
        <p:txBody>
          <a:bodyPr vert="horz" lIns="160230" tIns="80115" rIns="160230" bIns="80115" rtlCol="0" anchor="b"/>
          <a:lstStyle>
            <a:lvl1pPr algn="l">
              <a:defRPr sz="2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6574" y="34844529"/>
            <a:ext cx="2919748" cy="1840625"/>
          </a:xfrm>
          <a:prstGeom prst="rect">
            <a:avLst/>
          </a:prstGeom>
        </p:spPr>
        <p:txBody>
          <a:bodyPr vert="horz" lIns="160230" tIns="80115" rIns="160230" bIns="80115" rtlCol="0" anchor="b"/>
          <a:lstStyle>
            <a:lvl1pPr algn="r">
              <a:defRPr sz="2100"/>
            </a:lvl1pPr>
          </a:lstStyle>
          <a:p>
            <a:fld id="{B458E0FB-4DFD-BC4B-8E6F-686BEB5D5D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6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41375" y="682625"/>
            <a:ext cx="5326063" cy="2997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6736" y="4963318"/>
            <a:ext cx="5390304" cy="14444778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2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4237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41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54941" y="9445171"/>
            <a:ext cx="2949099" cy="49720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​"/>
              <a:tabLst/>
              <a:defRPr/>
            </a:pPr>
            <a:fld id="{A1F2F6E2-CA2D-40A7-8BE4-C30E5CF2054D}" type="slidenum">
              <a:rPr kumimoji="0" lang="en-GB" sz="1300" b="0" i="0" u="none" strike="noStrike" kern="1200" cap="none" spc="-5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Verdana" pitchFamily="34" charset="0"/>
              </a:rPr>
              <a:pPr marL="0" marR="0" lvl="0" indent="0" algn="r" defTabSz="45718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Char char="​"/>
                <a:tabLst/>
                <a:defRPr/>
              </a:pPr>
              <a:t>35</a:t>
            </a:fld>
            <a:endParaRPr kumimoji="0" lang="en-GB" sz="1300" b="0" i="0" u="none" strike="noStrike" kern="120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11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2588" y="685800"/>
            <a:ext cx="609282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marL="0" marR="0" lvl="0" indent="0" algn="l" defTabSz="457189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Table, Process, 5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128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41375" y="682625"/>
            <a:ext cx="5326063" cy="2997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6736" y="4963318"/>
            <a:ext cx="5390304" cy="14444778"/>
          </a:xfr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8E0FB-4DFD-BC4B-8E6F-686BEB5D5D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70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8E0FB-4DFD-BC4B-8E6F-686BEB5D5D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47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896355-3DDC-9949-861F-AD0908BFCC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6226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0864" indent="-600864">
              <a:buFont typeface="Arial" panose="020B0604020202020204" pitchFamily="34" charset="0"/>
              <a:buChar char="•"/>
              <a:defRPr/>
            </a:pPr>
            <a:endParaRPr lang="en-US"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8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0864" indent="-600864">
              <a:buFont typeface="Arial" panose="020B0604020202020204" pitchFamily="34" charset="0"/>
              <a:buChar char="•"/>
              <a:defRPr/>
            </a:pPr>
            <a:endParaRPr lang="en-US" sz="2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122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77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242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2650" y="1144588"/>
            <a:ext cx="3827463" cy="2154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8E0FB-4DFD-BC4B-8E6F-686BEB5D5D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3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8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7296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A2CAC7-14C6-9249-AD10-686A2495E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38F323-D4EE-394F-8F0E-B5F1BB378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A792A-D85F-644C-8CEA-44C64DB71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8B7C4-04E1-C842-9C4A-37CD334B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B4507-48A7-F246-BCA4-B9B7FD7D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80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12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061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2287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1901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5104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6819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556215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7287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367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1159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655766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974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7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75895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0835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87002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9247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1225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81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9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5992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0329636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84115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1230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2761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35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19654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5550990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8038173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4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65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D_PresentationTitle">
            <a:extLst>
              <a:ext uri="{FF2B5EF4-FFF2-40B4-BE49-F238E27FC236}">
                <a16:creationId xmlns:a16="http://schemas.microsoft.com/office/drawing/2014/main" id="{B1DAA5DF-5AA7-49EC-ACBF-10E8A197127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617" y="409474"/>
            <a:ext cx="9774384" cy="681390"/>
          </a:xfrm>
        </p:spPr>
        <p:txBody>
          <a:bodyPr tIns="0" anchor="t" anchorCtr="0"/>
          <a:lstStyle>
            <a:lvl1pPr>
              <a:defRPr sz="4799" cap="all" spc="-150" baseline="0" smtClean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9" name="FLD_PresentationTitle_2">
            <a:extLst>
              <a:ext uri="{FF2B5EF4-FFF2-40B4-BE49-F238E27FC236}">
                <a16:creationId xmlns:a16="http://schemas.microsoft.com/office/drawing/2014/main" id="{5B27253C-39D7-4448-BD0F-A9FC3677BCBD}"/>
              </a:ext>
            </a:extLst>
          </p:cNvPr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98616" y="1139480"/>
            <a:ext cx="9773924" cy="1254272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4799" b="1" cap="all" spc="-150" baseline="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20" name="FLD_PresentationSubtitle">
            <a:extLst>
              <a:ext uri="{FF2B5EF4-FFF2-40B4-BE49-F238E27FC236}">
                <a16:creationId xmlns:a16="http://schemas.microsoft.com/office/drawing/2014/main" id="{735D5C9D-0ACC-4AA8-AD82-A264D57A9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618" y="5018936"/>
            <a:ext cx="8137938" cy="1084011"/>
          </a:xfrm>
        </p:spPr>
        <p:txBody>
          <a:bodyPr lIns="0"/>
          <a:lstStyle>
            <a:lvl1pPr marL="0" indent="0">
              <a:buFont typeface="Arial" panose="020B0604020202020204" pitchFamily="34" charset="0"/>
              <a:buChar char="​"/>
              <a:defRPr sz="1600"/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8620" y="6283328"/>
            <a:ext cx="480000" cy="1555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6EA742-E999-426B-9F1C-33524D47A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6591" y="6280502"/>
            <a:ext cx="6515949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2" name="Date_DateCustomA">
            <a:extLst>
              <a:ext uri="{FF2B5EF4-FFF2-40B4-BE49-F238E27FC236}">
                <a16:creationId xmlns:a16="http://schemas.microsoft.com/office/drawing/2014/main" id="{09BA1C59-AB8D-4ACE-A4C9-3A97AB0B8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A13F78D9-42B8-43DD-B9D4-11FA41011F45}" type="datetime1">
              <a:rPr lang="en-GB" smtClean="0"/>
              <a:t>14/09/2020</a:t>
            </a:fld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B368B35-1A95-4DB8-9489-9493B9DFE5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617" y="6158174"/>
            <a:ext cx="2826826" cy="2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37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right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645FE9CD-1ED4-4BAB-A2E6-81FAE97D5A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noFill/>
          <a:ln>
            <a:noFill/>
          </a:ln>
        </p:spPr>
        <p:txBody>
          <a:bodyPr tIns="0" anchor="t" anchorCtr="0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 dirty="0"/>
              <a:t>Mark placeholder to insert image</a:t>
            </a:r>
          </a:p>
        </p:txBody>
      </p:sp>
      <p:sp>
        <p:nvSpPr>
          <p:cNvPr id="13" name="FLD_PresentationTitle">
            <a:extLst>
              <a:ext uri="{FF2B5EF4-FFF2-40B4-BE49-F238E27FC236}">
                <a16:creationId xmlns:a16="http://schemas.microsoft.com/office/drawing/2014/main" id="{14D760D6-4511-4FB6-834E-914C8197AE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618" y="409474"/>
            <a:ext cx="9773923" cy="681390"/>
          </a:xfrm>
        </p:spPr>
        <p:txBody>
          <a:bodyPr tIns="0" anchor="t" anchorCtr="0"/>
          <a:lstStyle>
            <a:lvl1pPr>
              <a:defRPr sz="4799" cap="all" spc="-150" baseline="0" smtClean="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5" name="FLD_PresentationTitle_2">
            <a:extLst>
              <a:ext uri="{FF2B5EF4-FFF2-40B4-BE49-F238E27FC236}">
                <a16:creationId xmlns:a16="http://schemas.microsoft.com/office/drawing/2014/main" id="{97052B4B-9CE9-499F-8A38-BF912EBD1177}"/>
              </a:ext>
            </a:extLst>
          </p:cNvPr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98617" y="1139480"/>
            <a:ext cx="9773463" cy="1254272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4799" b="1" cap="all" spc="-150" baseline="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20" name="FLD_PresentationSubtitle">
            <a:extLst>
              <a:ext uri="{FF2B5EF4-FFF2-40B4-BE49-F238E27FC236}">
                <a16:creationId xmlns:a16="http://schemas.microsoft.com/office/drawing/2014/main" id="{735D5C9D-0ACC-4AA8-AD82-A264D57A9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618" y="5018936"/>
            <a:ext cx="8137938" cy="1084011"/>
          </a:xfrm>
        </p:spPr>
        <p:txBody>
          <a:bodyPr lIns="0"/>
          <a:lstStyle>
            <a:lvl1pPr marL="0" indent="0">
              <a:buFont typeface="Arial" panose="020B0604020202020204" pitchFamily="34" charset="0"/>
              <a:buChar char="​"/>
              <a:defRPr sz="1600"/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7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7" name="Footer Placeholder 4" hidden="1">
            <a:extLst>
              <a:ext uri="{FF2B5EF4-FFF2-40B4-BE49-F238E27FC236}">
                <a16:creationId xmlns:a16="http://schemas.microsoft.com/office/drawing/2014/main" id="{32F99A81-D9A2-4F30-8989-49FBFDFFB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100" baseline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4677BC5A-C865-45E8-BEA2-32CF74611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None/>
              <a:defRPr lang="en-GB" sz="100" smtClean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BCB23DC-9A5C-4856-B9D3-C9BA6C166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617" y="6158174"/>
            <a:ext cx="2826368" cy="25554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1206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dark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645FE9CD-1ED4-4BAB-A2E6-81FAE97D5A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  <a:solidFill>
            <a:srgbClr val="F6F6F4"/>
          </a:solidFill>
          <a:ln>
            <a:noFill/>
          </a:ln>
        </p:spPr>
        <p:txBody>
          <a:bodyPr tIns="0" anchor="t" anchorCtr="0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3" name="FLD_PresentationTitle">
            <a:extLst>
              <a:ext uri="{FF2B5EF4-FFF2-40B4-BE49-F238E27FC236}">
                <a16:creationId xmlns:a16="http://schemas.microsoft.com/office/drawing/2014/main" id="{14D760D6-4511-4FB6-834E-914C8197AE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8617" y="409474"/>
            <a:ext cx="9774382" cy="681390"/>
          </a:xfrm>
        </p:spPr>
        <p:txBody>
          <a:bodyPr tIns="0" anchor="t" anchorCtr="0"/>
          <a:lstStyle>
            <a:lvl1pPr>
              <a:defRPr sz="4799" cap="all" spc="-150" baseline="0" smtClean="0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15" name="FLD_PresentationTitle_2">
            <a:extLst>
              <a:ext uri="{FF2B5EF4-FFF2-40B4-BE49-F238E27FC236}">
                <a16:creationId xmlns:a16="http://schemas.microsoft.com/office/drawing/2014/main" id="{97052B4B-9CE9-499F-8A38-BF912EBD1177}"/>
              </a:ext>
            </a:extLst>
          </p:cNvPr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798617" y="1139480"/>
            <a:ext cx="9773922" cy="1254272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FontTx/>
              <a:buNone/>
              <a:defRPr sz="4799" b="1" cap="all" spc="-150" baseline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GB" noProof="0" dirty="0"/>
              <a:t>Headline</a:t>
            </a:r>
          </a:p>
        </p:txBody>
      </p:sp>
      <p:sp>
        <p:nvSpPr>
          <p:cNvPr id="20" name="FLD_PresentationSubtitle">
            <a:extLst>
              <a:ext uri="{FF2B5EF4-FFF2-40B4-BE49-F238E27FC236}">
                <a16:creationId xmlns:a16="http://schemas.microsoft.com/office/drawing/2014/main" id="{735D5C9D-0ACC-4AA8-AD82-A264D57A9D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618" y="5018936"/>
            <a:ext cx="8137938" cy="1084011"/>
          </a:xfrm>
        </p:spPr>
        <p:txBody>
          <a:bodyPr lIns="0"/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7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Slide Number Placeholder 5" hidden="1">
            <a:extLst>
              <a:ext uri="{FF2B5EF4-FFF2-40B4-BE49-F238E27FC236}">
                <a16:creationId xmlns:a16="http://schemas.microsoft.com/office/drawing/2014/main" id="{F31626DF-C504-456C-BABA-F9E112AE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22" name="Footer Placeholder 4" hidden="1">
            <a:extLst>
              <a:ext uri="{FF2B5EF4-FFF2-40B4-BE49-F238E27FC236}">
                <a16:creationId xmlns:a16="http://schemas.microsoft.com/office/drawing/2014/main" id="{148EA343-9CD9-4A35-8E70-A9FAF3855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100" baseline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23" name="Date_DateCustomA" hidden="1">
            <a:extLst>
              <a:ext uri="{FF2B5EF4-FFF2-40B4-BE49-F238E27FC236}">
                <a16:creationId xmlns:a16="http://schemas.microsoft.com/office/drawing/2014/main" id="{D46E539C-AF02-4268-B134-91B646ABB7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None/>
              <a:defRPr lang="en-GB" sz="100" smtClean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B71DD6B-2BD1-40F7-8209-3A56F24448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617" y="6158174"/>
            <a:ext cx="2826368" cy="25554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4923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05C9348-6845-4A4F-958A-4A052BC8E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18" y="452438"/>
            <a:ext cx="7330441" cy="5254627"/>
          </a:xfrm>
        </p:spPr>
        <p:txBody>
          <a:bodyPr/>
          <a:lstStyle>
            <a:lvl1pPr>
              <a:defRPr sz="4799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Breaker text</a:t>
            </a:r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19783461-93EA-4162-AC89-71558EC415F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8617" y="6158174"/>
            <a:ext cx="1219359" cy="257114"/>
          </a:xfrm>
          <a:custGeom>
            <a:avLst/>
            <a:gdLst>
              <a:gd name="T0" fmla="*/ 545 w 1071"/>
              <a:gd name="T1" fmla="*/ 142 h 223"/>
              <a:gd name="T2" fmla="*/ 572 w 1071"/>
              <a:gd name="T3" fmla="*/ 118 h 223"/>
              <a:gd name="T4" fmla="*/ 132 w 1071"/>
              <a:gd name="T5" fmla="*/ 108 h 223"/>
              <a:gd name="T6" fmla="*/ 173 w 1071"/>
              <a:gd name="T7" fmla="*/ 92 h 223"/>
              <a:gd name="T8" fmla="*/ 568 w 1071"/>
              <a:gd name="T9" fmla="*/ 76 h 223"/>
              <a:gd name="T10" fmla="*/ 567 w 1071"/>
              <a:gd name="T11" fmla="*/ 99 h 223"/>
              <a:gd name="T12" fmla="*/ 296 w 1071"/>
              <a:gd name="T13" fmla="*/ 118 h 223"/>
              <a:gd name="T14" fmla="*/ 305 w 1071"/>
              <a:gd name="T15" fmla="*/ 138 h 223"/>
              <a:gd name="T16" fmla="*/ 240 w 1071"/>
              <a:gd name="T17" fmla="*/ 163 h 223"/>
              <a:gd name="T18" fmla="*/ 267 w 1071"/>
              <a:gd name="T19" fmla="*/ 63 h 223"/>
              <a:gd name="T20" fmla="*/ 333 w 1071"/>
              <a:gd name="T21" fmla="*/ 147 h 223"/>
              <a:gd name="T22" fmla="*/ 312 w 1071"/>
              <a:gd name="T23" fmla="*/ 156 h 223"/>
              <a:gd name="T24" fmla="*/ 1071 w 1071"/>
              <a:gd name="T25" fmla="*/ 177 h 223"/>
              <a:gd name="T26" fmla="*/ 799 w 1071"/>
              <a:gd name="T27" fmla="*/ 0 h 223"/>
              <a:gd name="T28" fmla="*/ 707 w 1071"/>
              <a:gd name="T29" fmla="*/ 76 h 223"/>
              <a:gd name="T30" fmla="*/ 670 w 1071"/>
              <a:gd name="T31" fmla="*/ 109 h 223"/>
              <a:gd name="T32" fmla="*/ 735 w 1071"/>
              <a:gd name="T33" fmla="*/ 109 h 223"/>
              <a:gd name="T34" fmla="*/ 759 w 1071"/>
              <a:gd name="T35" fmla="*/ 109 h 223"/>
              <a:gd name="T36" fmla="*/ 646 w 1071"/>
              <a:gd name="T37" fmla="*/ 109 h 223"/>
              <a:gd name="T38" fmla="*/ 712 w 1071"/>
              <a:gd name="T39" fmla="*/ 55 h 223"/>
              <a:gd name="T40" fmla="*/ 0 w 1071"/>
              <a:gd name="T41" fmla="*/ 46 h 223"/>
              <a:gd name="T42" fmla="*/ 1026 w 1071"/>
              <a:gd name="T43" fmla="*/ 223 h 223"/>
              <a:gd name="T44" fmla="*/ 453 w 1071"/>
              <a:gd name="T45" fmla="*/ 151 h 223"/>
              <a:gd name="T46" fmla="*/ 423 w 1071"/>
              <a:gd name="T47" fmla="*/ 136 h 223"/>
              <a:gd name="T48" fmla="*/ 393 w 1071"/>
              <a:gd name="T49" fmla="*/ 151 h 223"/>
              <a:gd name="T50" fmla="*/ 370 w 1071"/>
              <a:gd name="T51" fmla="*/ 66 h 223"/>
              <a:gd name="T52" fmla="*/ 424 w 1071"/>
              <a:gd name="T53" fmla="*/ 107 h 223"/>
              <a:gd name="T54" fmla="*/ 477 w 1071"/>
              <a:gd name="T55" fmla="*/ 66 h 223"/>
              <a:gd name="T56" fmla="*/ 600 w 1071"/>
              <a:gd name="T57" fmla="*/ 65 h 223"/>
              <a:gd name="T58" fmla="*/ 613 w 1071"/>
              <a:gd name="T59" fmla="*/ 133 h 223"/>
              <a:gd name="T60" fmla="*/ 522 w 1071"/>
              <a:gd name="T61" fmla="*/ 150 h 223"/>
              <a:gd name="T62" fmla="*/ 572 w 1071"/>
              <a:gd name="T63" fmla="*/ 56 h 223"/>
              <a:gd name="T64" fmla="*/ 157 w 1071"/>
              <a:gd name="T65" fmla="*/ 56 h 223"/>
              <a:gd name="T66" fmla="*/ 197 w 1071"/>
              <a:gd name="T67" fmla="*/ 91 h 223"/>
              <a:gd name="T68" fmla="*/ 196 w 1071"/>
              <a:gd name="T69" fmla="*/ 152 h 223"/>
              <a:gd name="T70" fmla="*/ 150 w 1071"/>
              <a:gd name="T71" fmla="*/ 128 h 223"/>
              <a:gd name="T72" fmla="*/ 120 w 1071"/>
              <a:gd name="T73" fmla="*/ 163 h 223"/>
              <a:gd name="T74" fmla="*/ 811 w 1071"/>
              <a:gd name="T75" fmla="*/ 162 h 223"/>
              <a:gd name="T76" fmla="*/ 811 w 1071"/>
              <a:gd name="T77" fmla="*/ 55 h 223"/>
              <a:gd name="T78" fmla="*/ 866 w 1071"/>
              <a:gd name="T79" fmla="*/ 141 h 223"/>
              <a:gd name="T80" fmla="*/ 811 w 1071"/>
              <a:gd name="T81" fmla="*/ 162 h 223"/>
              <a:gd name="T82" fmla="*/ 908 w 1071"/>
              <a:gd name="T83" fmla="*/ 67 h 223"/>
              <a:gd name="T84" fmla="*/ 931 w 1071"/>
              <a:gd name="T85" fmla="*/ 141 h 223"/>
              <a:gd name="T86" fmla="*/ 975 w 1071"/>
              <a:gd name="T87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71" h="223">
                <a:moveTo>
                  <a:pt x="572" y="118"/>
                </a:moveTo>
                <a:cubicBezTo>
                  <a:pt x="545" y="118"/>
                  <a:pt x="545" y="118"/>
                  <a:pt x="545" y="118"/>
                </a:cubicBezTo>
                <a:cubicBezTo>
                  <a:pt x="545" y="142"/>
                  <a:pt x="545" y="142"/>
                  <a:pt x="545" y="142"/>
                </a:cubicBezTo>
                <a:cubicBezTo>
                  <a:pt x="573" y="142"/>
                  <a:pt x="573" y="142"/>
                  <a:pt x="573" y="142"/>
                </a:cubicBezTo>
                <a:cubicBezTo>
                  <a:pt x="583" y="142"/>
                  <a:pt x="590" y="138"/>
                  <a:pt x="590" y="130"/>
                </a:cubicBezTo>
                <a:cubicBezTo>
                  <a:pt x="590" y="123"/>
                  <a:pt x="584" y="118"/>
                  <a:pt x="572" y="118"/>
                </a:cubicBezTo>
                <a:moveTo>
                  <a:pt x="155" y="77"/>
                </a:moveTo>
                <a:cubicBezTo>
                  <a:pt x="132" y="77"/>
                  <a:pt x="132" y="77"/>
                  <a:pt x="132" y="77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55" y="108"/>
                  <a:pt x="155" y="108"/>
                  <a:pt x="155" y="108"/>
                </a:cubicBezTo>
                <a:cubicBezTo>
                  <a:pt x="167" y="108"/>
                  <a:pt x="173" y="101"/>
                  <a:pt x="173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2"/>
                  <a:pt x="166" y="77"/>
                  <a:pt x="155" y="77"/>
                </a:cubicBezTo>
                <a:moveTo>
                  <a:pt x="584" y="88"/>
                </a:moveTo>
                <a:cubicBezTo>
                  <a:pt x="584" y="80"/>
                  <a:pt x="578" y="76"/>
                  <a:pt x="568" y="76"/>
                </a:cubicBezTo>
                <a:cubicBezTo>
                  <a:pt x="545" y="76"/>
                  <a:pt x="545" y="76"/>
                  <a:pt x="545" y="76"/>
                </a:cubicBezTo>
                <a:cubicBezTo>
                  <a:pt x="545" y="99"/>
                  <a:pt x="545" y="99"/>
                  <a:pt x="545" y="99"/>
                </a:cubicBezTo>
                <a:cubicBezTo>
                  <a:pt x="567" y="99"/>
                  <a:pt x="567" y="99"/>
                  <a:pt x="567" y="99"/>
                </a:cubicBezTo>
                <a:cubicBezTo>
                  <a:pt x="577" y="99"/>
                  <a:pt x="584" y="96"/>
                  <a:pt x="584" y="88"/>
                </a:cubicBezTo>
                <a:moveTo>
                  <a:pt x="266" y="118"/>
                </a:moveTo>
                <a:cubicBezTo>
                  <a:pt x="296" y="118"/>
                  <a:pt x="296" y="118"/>
                  <a:pt x="296" y="118"/>
                </a:cubicBezTo>
                <a:cubicBezTo>
                  <a:pt x="281" y="83"/>
                  <a:pt x="281" y="83"/>
                  <a:pt x="281" y="83"/>
                </a:cubicBezTo>
                <a:lnTo>
                  <a:pt x="266" y="118"/>
                </a:lnTo>
                <a:close/>
                <a:moveTo>
                  <a:pt x="305" y="138"/>
                </a:moveTo>
                <a:cubicBezTo>
                  <a:pt x="258" y="138"/>
                  <a:pt x="258" y="138"/>
                  <a:pt x="258" y="138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8" y="161"/>
                  <a:pt x="245" y="163"/>
                  <a:pt x="240" y="163"/>
                </a:cubicBezTo>
                <a:cubicBezTo>
                  <a:pt x="234" y="163"/>
                  <a:pt x="229" y="159"/>
                  <a:pt x="229" y="153"/>
                </a:cubicBezTo>
                <a:cubicBezTo>
                  <a:pt x="229" y="151"/>
                  <a:pt x="229" y="149"/>
                  <a:pt x="230" y="147"/>
                </a:cubicBezTo>
                <a:cubicBezTo>
                  <a:pt x="267" y="63"/>
                  <a:pt x="267" y="63"/>
                  <a:pt x="267" y="63"/>
                </a:cubicBezTo>
                <a:cubicBezTo>
                  <a:pt x="270" y="58"/>
                  <a:pt x="274" y="54"/>
                  <a:pt x="282" y="54"/>
                </a:cubicBezTo>
                <a:cubicBezTo>
                  <a:pt x="289" y="54"/>
                  <a:pt x="293" y="58"/>
                  <a:pt x="296" y="63"/>
                </a:cubicBezTo>
                <a:cubicBezTo>
                  <a:pt x="333" y="147"/>
                  <a:pt x="333" y="147"/>
                  <a:pt x="333" y="147"/>
                </a:cubicBezTo>
                <a:cubicBezTo>
                  <a:pt x="334" y="149"/>
                  <a:pt x="334" y="151"/>
                  <a:pt x="334" y="153"/>
                </a:cubicBezTo>
                <a:cubicBezTo>
                  <a:pt x="334" y="159"/>
                  <a:pt x="329" y="163"/>
                  <a:pt x="323" y="163"/>
                </a:cubicBezTo>
                <a:cubicBezTo>
                  <a:pt x="318" y="163"/>
                  <a:pt x="314" y="161"/>
                  <a:pt x="312" y="156"/>
                </a:cubicBezTo>
                <a:lnTo>
                  <a:pt x="305" y="138"/>
                </a:lnTo>
                <a:close/>
                <a:moveTo>
                  <a:pt x="1026" y="223"/>
                </a:moveTo>
                <a:cubicBezTo>
                  <a:pt x="1058" y="223"/>
                  <a:pt x="1071" y="209"/>
                  <a:pt x="1071" y="177"/>
                </a:cubicBezTo>
                <a:cubicBezTo>
                  <a:pt x="1071" y="46"/>
                  <a:pt x="1071" y="46"/>
                  <a:pt x="1071" y="46"/>
                </a:cubicBezTo>
                <a:cubicBezTo>
                  <a:pt x="1071" y="14"/>
                  <a:pt x="1058" y="0"/>
                  <a:pt x="1026" y="0"/>
                </a:cubicBezTo>
                <a:cubicBezTo>
                  <a:pt x="799" y="0"/>
                  <a:pt x="799" y="0"/>
                  <a:pt x="799" y="0"/>
                </a:cubicBezTo>
                <a:cubicBezTo>
                  <a:pt x="701" y="118"/>
                  <a:pt x="701" y="118"/>
                  <a:pt x="701" y="118"/>
                </a:cubicBezTo>
                <a:cubicBezTo>
                  <a:pt x="698" y="116"/>
                  <a:pt x="698" y="116"/>
                  <a:pt x="698" y="116"/>
                </a:cubicBezTo>
                <a:cubicBezTo>
                  <a:pt x="707" y="76"/>
                  <a:pt x="707" y="76"/>
                  <a:pt x="707" y="76"/>
                </a:cubicBezTo>
                <a:cubicBezTo>
                  <a:pt x="705" y="76"/>
                  <a:pt x="704" y="76"/>
                  <a:pt x="702" y="76"/>
                </a:cubicBezTo>
                <a:cubicBezTo>
                  <a:pt x="683" y="76"/>
                  <a:pt x="670" y="91"/>
                  <a:pt x="670" y="109"/>
                </a:cubicBezTo>
                <a:cubicBezTo>
                  <a:pt x="670" y="109"/>
                  <a:pt x="670" y="109"/>
                  <a:pt x="670" y="109"/>
                </a:cubicBezTo>
                <a:cubicBezTo>
                  <a:pt x="670" y="127"/>
                  <a:pt x="684" y="142"/>
                  <a:pt x="703" y="142"/>
                </a:cubicBezTo>
                <a:cubicBezTo>
                  <a:pt x="722" y="142"/>
                  <a:pt x="735" y="128"/>
                  <a:pt x="735" y="109"/>
                </a:cubicBezTo>
                <a:cubicBezTo>
                  <a:pt x="735" y="109"/>
                  <a:pt x="735" y="109"/>
                  <a:pt x="735" y="109"/>
                </a:cubicBezTo>
                <a:cubicBezTo>
                  <a:pt x="735" y="106"/>
                  <a:pt x="734" y="102"/>
                  <a:pt x="733" y="99"/>
                </a:cubicBezTo>
                <a:cubicBezTo>
                  <a:pt x="753" y="84"/>
                  <a:pt x="753" y="84"/>
                  <a:pt x="753" y="84"/>
                </a:cubicBezTo>
                <a:cubicBezTo>
                  <a:pt x="757" y="91"/>
                  <a:pt x="759" y="100"/>
                  <a:pt x="759" y="109"/>
                </a:cubicBezTo>
                <a:cubicBezTo>
                  <a:pt x="759" y="109"/>
                  <a:pt x="759" y="109"/>
                  <a:pt x="759" y="109"/>
                </a:cubicBezTo>
                <a:cubicBezTo>
                  <a:pt x="759" y="139"/>
                  <a:pt x="735" y="164"/>
                  <a:pt x="702" y="164"/>
                </a:cubicBezTo>
                <a:cubicBezTo>
                  <a:pt x="669" y="164"/>
                  <a:pt x="646" y="140"/>
                  <a:pt x="646" y="109"/>
                </a:cubicBezTo>
                <a:cubicBezTo>
                  <a:pt x="646" y="109"/>
                  <a:pt x="646" y="109"/>
                  <a:pt x="646" y="109"/>
                </a:cubicBezTo>
                <a:cubicBezTo>
                  <a:pt x="646" y="79"/>
                  <a:pt x="670" y="54"/>
                  <a:pt x="703" y="54"/>
                </a:cubicBezTo>
                <a:cubicBezTo>
                  <a:pt x="706" y="54"/>
                  <a:pt x="709" y="54"/>
                  <a:pt x="712" y="55"/>
                </a:cubicBezTo>
                <a:cubicBezTo>
                  <a:pt x="724" y="0"/>
                  <a:pt x="724" y="0"/>
                  <a:pt x="7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13" y="0"/>
                  <a:pt x="0" y="14"/>
                  <a:pt x="0" y="46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09"/>
                  <a:pt x="13" y="223"/>
                  <a:pt x="45" y="223"/>
                </a:cubicBezTo>
                <a:lnTo>
                  <a:pt x="1026" y="223"/>
                </a:lnTo>
                <a:close/>
                <a:moveTo>
                  <a:pt x="477" y="151"/>
                </a:moveTo>
                <a:cubicBezTo>
                  <a:pt x="477" y="159"/>
                  <a:pt x="472" y="163"/>
                  <a:pt x="465" y="163"/>
                </a:cubicBezTo>
                <a:cubicBezTo>
                  <a:pt x="458" y="163"/>
                  <a:pt x="453" y="159"/>
                  <a:pt x="453" y="151"/>
                </a:cubicBezTo>
                <a:cubicBezTo>
                  <a:pt x="453" y="98"/>
                  <a:pt x="453" y="98"/>
                  <a:pt x="453" y="98"/>
                </a:cubicBezTo>
                <a:cubicBezTo>
                  <a:pt x="433" y="130"/>
                  <a:pt x="433" y="130"/>
                  <a:pt x="433" y="130"/>
                </a:cubicBezTo>
                <a:cubicBezTo>
                  <a:pt x="431" y="134"/>
                  <a:pt x="428" y="136"/>
                  <a:pt x="423" y="136"/>
                </a:cubicBezTo>
                <a:cubicBezTo>
                  <a:pt x="419" y="136"/>
                  <a:pt x="416" y="134"/>
                  <a:pt x="413" y="130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9"/>
                  <a:pt x="388" y="163"/>
                  <a:pt x="382" y="163"/>
                </a:cubicBezTo>
                <a:cubicBezTo>
                  <a:pt x="375" y="163"/>
                  <a:pt x="370" y="159"/>
                  <a:pt x="370" y="151"/>
                </a:cubicBezTo>
                <a:cubicBezTo>
                  <a:pt x="370" y="66"/>
                  <a:pt x="370" y="66"/>
                  <a:pt x="370" y="66"/>
                </a:cubicBezTo>
                <a:cubicBezTo>
                  <a:pt x="370" y="59"/>
                  <a:pt x="377" y="55"/>
                  <a:pt x="383" y="55"/>
                </a:cubicBezTo>
                <a:cubicBezTo>
                  <a:pt x="389" y="55"/>
                  <a:pt x="393" y="57"/>
                  <a:pt x="396" y="62"/>
                </a:cubicBezTo>
                <a:cubicBezTo>
                  <a:pt x="424" y="107"/>
                  <a:pt x="424" y="107"/>
                  <a:pt x="424" y="107"/>
                </a:cubicBezTo>
                <a:cubicBezTo>
                  <a:pt x="451" y="62"/>
                  <a:pt x="451" y="62"/>
                  <a:pt x="451" y="62"/>
                </a:cubicBezTo>
                <a:cubicBezTo>
                  <a:pt x="454" y="57"/>
                  <a:pt x="458" y="55"/>
                  <a:pt x="464" y="55"/>
                </a:cubicBezTo>
                <a:cubicBezTo>
                  <a:pt x="470" y="55"/>
                  <a:pt x="477" y="59"/>
                  <a:pt x="477" y="66"/>
                </a:cubicBezTo>
                <a:lnTo>
                  <a:pt x="477" y="151"/>
                </a:lnTo>
                <a:close/>
                <a:moveTo>
                  <a:pt x="572" y="56"/>
                </a:moveTo>
                <a:cubicBezTo>
                  <a:pt x="584" y="56"/>
                  <a:pt x="594" y="59"/>
                  <a:pt x="600" y="65"/>
                </a:cubicBezTo>
                <a:cubicBezTo>
                  <a:pt x="605" y="70"/>
                  <a:pt x="607" y="76"/>
                  <a:pt x="607" y="83"/>
                </a:cubicBezTo>
                <a:cubicBezTo>
                  <a:pt x="607" y="96"/>
                  <a:pt x="601" y="102"/>
                  <a:pt x="593" y="107"/>
                </a:cubicBezTo>
                <a:cubicBezTo>
                  <a:pt x="605" y="111"/>
                  <a:pt x="613" y="118"/>
                  <a:pt x="613" y="133"/>
                </a:cubicBezTo>
                <a:cubicBezTo>
                  <a:pt x="613" y="153"/>
                  <a:pt x="597" y="162"/>
                  <a:pt x="573" y="162"/>
                </a:cubicBezTo>
                <a:cubicBezTo>
                  <a:pt x="534" y="162"/>
                  <a:pt x="534" y="162"/>
                  <a:pt x="534" y="162"/>
                </a:cubicBezTo>
                <a:cubicBezTo>
                  <a:pt x="527" y="162"/>
                  <a:pt x="522" y="158"/>
                  <a:pt x="522" y="150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522" y="60"/>
                  <a:pt x="527" y="56"/>
                  <a:pt x="534" y="56"/>
                </a:cubicBezTo>
                <a:lnTo>
                  <a:pt x="572" y="56"/>
                </a:lnTo>
                <a:close/>
                <a:moveTo>
                  <a:pt x="108" y="68"/>
                </a:moveTo>
                <a:cubicBezTo>
                  <a:pt x="108" y="60"/>
                  <a:pt x="113" y="56"/>
                  <a:pt x="120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71" y="56"/>
                  <a:pt x="181" y="60"/>
                  <a:pt x="188" y="67"/>
                </a:cubicBezTo>
                <a:cubicBezTo>
                  <a:pt x="194" y="73"/>
                  <a:pt x="197" y="81"/>
                  <a:pt x="197" y="91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7" y="108"/>
                  <a:pt x="189" y="118"/>
                  <a:pt x="176" y="124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94" y="146"/>
                  <a:pt x="196" y="148"/>
                  <a:pt x="196" y="152"/>
                </a:cubicBezTo>
                <a:cubicBezTo>
                  <a:pt x="196" y="158"/>
                  <a:pt x="190" y="163"/>
                  <a:pt x="184" y="163"/>
                </a:cubicBezTo>
                <a:cubicBezTo>
                  <a:pt x="179" y="163"/>
                  <a:pt x="176" y="161"/>
                  <a:pt x="173" y="157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51"/>
                  <a:pt x="132" y="151"/>
                  <a:pt x="132" y="151"/>
                </a:cubicBezTo>
                <a:cubicBezTo>
                  <a:pt x="132" y="159"/>
                  <a:pt x="127" y="163"/>
                  <a:pt x="120" y="163"/>
                </a:cubicBezTo>
                <a:cubicBezTo>
                  <a:pt x="113" y="163"/>
                  <a:pt x="108" y="159"/>
                  <a:pt x="108" y="151"/>
                </a:cubicBezTo>
                <a:lnTo>
                  <a:pt x="108" y="68"/>
                </a:lnTo>
                <a:close/>
                <a:moveTo>
                  <a:pt x="811" y="162"/>
                </a:moveTo>
                <a:cubicBezTo>
                  <a:pt x="804" y="162"/>
                  <a:pt x="799" y="158"/>
                  <a:pt x="799" y="150"/>
                </a:cubicBezTo>
                <a:cubicBezTo>
                  <a:pt x="799" y="67"/>
                  <a:pt x="799" y="67"/>
                  <a:pt x="799" y="67"/>
                </a:cubicBezTo>
                <a:cubicBezTo>
                  <a:pt x="799" y="59"/>
                  <a:pt x="804" y="55"/>
                  <a:pt x="811" y="55"/>
                </a:cubicBezTo>
                <a:cubicBezTo>
                  <a:pt x="818" y="55"/>
                  <a:pt x="823" y="59"/>
                  <a:pt x="823" y="67"/>
                </a:cubicBezTo>
                <a:cubicBezTo>
                  <a:pt x="823" y="141"/>
                  <a:pt x="823" y="141"/>
                  <a:pt x="823" y="141"/>
                </a:cubicBezTo>
                <a:cubicBezTo>
                  <a:pt x="866" y="141"/>
                  <a:pt x="866" y="141"/>
                  <a:pt x="866" y="141"/>
                </a:cubicBezTo>
                <a:cubicBezTo>
                  <a:pt x="872" y="141"/>
                  <a:pt x="877" y="145"/>
                  <a:pt x="877" y="152"/>
                </a:cubicBezTo>
                <a:cubicBezTo>
                  <a:pt x="877" y="158"/>
                  <a:pt x="872" y="162"/>
                  <a:pt x="866" y="162"/>
                </a:cubicBezTo>
                <a:lnTo>
                  <a:pt x="811" y="162"/>
                </a:lnTo>
                <a:close/>
                <a:moveTo>
                  <a:pt x="919" y="162"/>
                </a:moveTo>
                <a:cubicBezTo>
                  <a:pt x="913" y="162"/>
                  <a:pt x="908" y="158"/>
                  <a:pt x="908" y="150"/>
                </a:cubicBezTo>
                <a:cubicBezTo>
                  <a:pt x="908" y="67"/>
                  <a:pt x="908" y="67"/>
                  <a:pt x="908" y="67"/>
                </a:cubicBezTo>
                <a:cubicBezTo>
                  <a:pt x="908" y="59"/>
                  <a:pt x="913" y="55"/>
                  <a:pt x="919" y="55"/>
                </a:cubicBezTo>
                <a:cubicBezTo>
                  <a:pt x="926" y="55"/>
                  <a:pt x="931" y="59"/>
                  <a:pt x="931" y="67"/>
                </a:cubicBezTo>
                <a:cubicBezTo>
                  <a:pt x="931" y="141"/>
                  <a:pt x="931" y="141"/>
                  <a:pt x="931" y="141"/>
                </a:cubicBezTo>
                <a:cubicBezTo>
                  <a:pt x="975" y="141"/>
                  <a:pt x="975" y="141"/>
                  <a:pt x="975" y="141"/>
                </a:cubicBezTo>
                <a:cubicBezTo>
                  <a:pt x="981" y="141"/>
                  <a:pt x="985" y="145"/>
                  <a:pt x="985" y="152"/>
                </a:cubicBezTo>
                <a:cubicBezTo>
                  <a:pt x="985" y="158"/>
                  <a:pt x="981" y="162"/>
                  <a:pt x="975" y="162"/>
                </a:cubicBezTo>
                <a:lnTo>
                  <a:pt x="919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EE38BD6-B0DE-4974-8C0E-549D4DF8A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5" name="Date_DateCustomA">
            <a:extLst>
              <a:ext uri="{FF2B5EF4-FFF2-40B4-BE49-F238E27FC236}">
                <a16:creationId xmlns:a16="http://schemas.microsoft.com/office/drawing/2014/main" id="{4F117C74-452F-4005-AE59-9EDC236F06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39E358D6-2C07-4588-BB20-50FD0000CCEB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142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C666208A-F4F9-4299-9F9F-6881C4C0856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DF7DBE-6CC3-4F9E-A396-E82820B89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18" y="452438"/>
            <a:ext cx="4886960" cy="52546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Breaker text</a:t>
            </a:r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28454B1-AE1A-41EC-AD14-E0008864B5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8617" y="6158174"/>
            <a:ext cx="1219359" cy="257114"/>
          </a:xfrm>
          <a:custGeom>
            <a:avLst/>
            <a:gdLst>
              <a:gd name="T0" fmla="*/ 545 w 1071"/>
              <a:gd name="T1" fmla="*/ 142 h 223"/>
              <a:gd name="T2" fmla="*/ 572 w 1071"/>
              <a:gd name="T3" fmla="*/ 118 h 223"/>
              <a:gd name="T4" fmla="*/ 132 w 1071"/>
              <a:gd name="T5" fmla="*/ 108 h 223"/>
              <a:gd name="T6" fmla="*/ 173 w 1071"/>
              <a:gd name="T7" fmla="*/ 92 h 223"/>
              <a:gd name="T8" fmla="*/ 568 w 1071"/>
              <a:gd name="T9" fmla="*/ 76 h 223"/>
              <a:gd name="T10" fmla="*/ 567 w 1071"/>
              <a:gd name="T11" fmla="*/ 99 h 223"/>
              <a:gd name="T12" fmla="*/ 296 w 1071"/>
              <a:gd name="T13" fmla="*/ 118 h 223"/>
              <a:gd name="T14" fmla="*/ 305 w 1071"/>
              <a:gd name="T15" fmla="*/ 138 h 223"/>
              <a:gd name="T16" fmla="*/ 240 w 1071"/>
              <a:gd name="T17" fmla="*/ 163 h 223"/>
              <a:gd name="T18" fmla="*/ 267 w 1071"/>
              <a:gd name="T19" fmla="*/ 63 h 223"/>
              <a:gd name="T20" fmla="*/ 333 w 1071"/>
              <a:gd name="T21" fmla="*/ 147 h 223"/>
              <a:gd name="T22" fmla="*/ 312 w 1071"/>
              <a:gd name="T23" fmla="*/ 156 h 223"/>
              <a:gd name="T24" fmla="*/ 1071 w 1071"/>
              <a:gd name="T25" fmla="*/ 177 h 223"/>
              <a:gd name="T26" fmla="*/ 799 w 1071"/>
              <a:gd name="T27" fmla="*/ 0 h 223"/>
              <a:gd name="T28" fmla="*/ 707 w 1071"/>
              <a:gd name="T29" fmla="*/ 76 h 223"/>
              <a:gd name="T30" fmla="*/ 670 w 1071"/>
              <a:gd name="T31" fmla="*/ 109 h 223"/>
              <a:gd name="T32" fmla="*/ 735 w 1071"/>
              <a:gd name="T33" fmla="*/ 109 h 223"/>
              <a:gd name="T34" fmla="*/ 759 w 1071"/>
              <a:gd name="T35" fmla="*/ 109 h 223"/>
              <a:gd name="T36" fmla="*/ 646 w 1071"/>
              <a:gd name="T37" fmla="*/ 109 h 223"/>
              <a:gd name="T38" fmla="*/ 712 w 1071"/>
              <a:gd name="T39" fmla="*/ 55 h 223"/>
              <a:gd name="T40" fmla="*/ 0 w 1071"/>
              <a:gd name="T41" fmla="*/ 46 h 223"/>
              <a:gd name="T42" fmla="*/ 1026 w 1071"/>
              <a:gd name="T43" fmla="*/ 223 h 223"/>
              <a:gd name="T44" fmla="*/ 453 w 1071"/>
              <a:gd name="T45" fmla="*/ 151 h 223"/>
              <a:gd name="T46" fmla="*/ 423 w 1071"/>
              <a:gd name="T47" fmla="*/ 136 h 223"/>
              <a:gd name="T48" fmla="*/ 393 w 1071"/>
              <a:gd name="T49" fmla="*/ 151 h 223"/>
              <a:gd name="T50" fmla="*/ 370 w 1071"/>
              <a:gd name="T51" fmla="*/ 66 h 223"/>
              <a:gd name="T52" fmla="*/ 424 w 1071"/>
              <a:gd name="T53" fmla="*/ 107 h 223"/>
              <a:gd name="T54" fmla="*/ 477 w 1071"/>
              <a:gd name="T55" fmla="*/ 66 h 223"/>
              <a:gd name="T56" fmla="*/ 600 w 1071"/>
              <a:gd name="T57" fmla="*/ 65 h 223"/>
              <a:gd name="T58" fmla="*/ 613 w 1071"/>
              <a:gd name="T59" fmla="*/ 133 h 223"/>
              <a:gd name="T60" fmla="*/ 522 w 1071"/>
              <a:gd name="T61" fmla="*/ 150 h 223"/>
              <a:gd name="T62" fmla="*/ 572 w 1071"/>
              <a:gd name="T63" fmla="*/ 56 h 223"/>
              <a:gd name="T64" fmla="*/ 157 w 1071"/>
              <a:gd name="T65" fmla="*/ 56 h 223"/>
              <a:gd name="T66" fmla="*/ 197 w 1071"/>
              <a:gd name="T67" fmla="*/ 91 h 223"/>
              <a:gd name="T68" fmla="*/ 196 w 1071"/>
              <a:gd name="T69" fmla="*/ 152 h 223"/>
              <a:gd name="T70" fmla="*/ 150 w 1071"/>
              <a:gd name="T71" fmla="*/ 128 h 223"/>
              <a:gd name="T72" fmla="*/ 120 w 1071"/>
              <a:gd name="T73" fmla="*/ 163 h 223"/>
              <a:gd name="T74" fmla="*/ 811 w 1071"/>
              <a:gd name="T75" fmla="*/ 162 h 223"/>
              <a:gd name="T76" fmla="*/ 811 w 1071"/>
              <a:gd name="T77" fmla="*/ 55 h 223"/>
              <a:gd name="T78" fmla="*/ 866 w 1071"/>
              <a:gd name="T79" fmla="*/ 141 h 223"/>
              <a:gd name="T80" fmla="*/ 811 w 1071"/>
              <a:gd name="T81" fmla="*/ 162 h 223"/>
              <a:gd name="T82" fmla="*/ 908 w 1071"/>
              <a:gd name="T83" fmla="*/ 67 h 223"/>
              <a:gd name="T84" fmla="*/ 931 w 1071"/>
              <a:gd name="T85" fmla="*/ 141 h 223"/>
              <a:gd name="T86" fmla="*/ 975 w 1071"/>
              <a:gd name="T87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71" h="223">
                <a:moveTo>
                  <a:pt x="572" y="118"/>
                </a:moveTo>
                <a:cubicBezTo>
                  <a:pt x="545" y="118"/>
                  <a:pt x="545" y="118"/>
                  <a:pt x="545" y="118"/>
                </a:cubicBezTo>
                <a:cubicBezTo>
                  <a:pt x="545" y="142"/>
                  <a:pt x="545" y="142"/>
                  <a:pt x="545" y="142"/>
                </a:cubicBezTo>
                <a:cubicBezTo>
                  <a:pt x="573" y="142"/>
                  <a:pt x="573" y="142"/>
                  <a:pt x="573" y="142"/>
                </a:cubicBezTo>
                <a:cubicBezTo>
                  <a:pt x="583" y="142"/>
                  <a:pt x="590" y="138"/>
                  <a:pt x="590" y="130"/>
                </a:cubicBezTo>
                <a:cubicBezTo>
                  <a:pt x="590" y="123"/>
                  <a:pt x="584" y="118"/>
                  <a:pt x="572" y="118"/>
                </a:cubicBezTo>
                <a:moveTo>
                  <a:pt x="155" y="77"/>
                </a:moveTo>
                <a:cubicBezTo>
                  <a:pt x="132" y="77"/>
                  <a:pt x="132" y="77"/>
                  <a:pt x="132" y="77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55" y="108"/>
                  <a:pt x="155" y="108"/>
                  <a:pt x="155" y="108"/>
                </a:cubicBezTo>
                <a:cubicBezTo>
                  <a:pt x="167" y="108"/>
                  <a:pt x="173" y="101"/>
                  <a:pt x="173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2"/>
                  <a:pt x="166" y="77"/>
                  <a:pt x="155" y="77"/>
                </a:cubicBezTo>
                <a:moveTo>
                  <a:pt x="584" y="88"/>
                </a:moveTo>
                <a:cubicBezTo>
                  <a:pt x="584" y="80"/>
                  <a:pt x="578" y="76"/>
                  <a:pt x="568" y="76"/>
                </a:cubicBezTo>
                <a:cubicBezTo>
                  <a:pt x="545" y="76"/>
                  <a:pt x="545" y="76"/>
                  <a:pt x="545" y="76"/>
                </a:cubicBezTo>
                <a:cubicBezTo>
                  <a:pt x="545" y="99"/>
                  <a:pt x="545" y="99"/>
                  <a:pt x="545" y="99"/>
                </a:cubicBezTo>
                <a:cubicBezTo>
                  <a:pt x="567" y="99"/>
                  <a:pt x="567" y="99"/>
                  <a:pt x="567" y="99"/>
                </a:cubicBezTo>
                <a:cubicBezTo>
                  <a:pt x="577" y="99"/>
                  <a:pt x="584" y="96"/>
                  <a:pt x="584" y="88"/>
                </a:cubicBezTo>
                <a:moveTo>
                  <a:pt x="266" y="118"/>
                </a:moveTo>
                <a:cubicBezTo>
                  <a:pt x="296" y="118"/>
                  <a:pt x="296" y="118"/>
                  <a:pt x="296" y="118"/>
                </a:cubicBezTo>
                <a:cubicBezTo>
                  <a:pt x="281" y="83"/>
                  <a:pt x="281" y="83"/>
                  <a:pt x="281" y="83"/>
                </a:cubicBezTo>
                <a:lnTo>
                  <a:pt x="266" y="118"/>
                </a:lnTo>
                <a:close/>
                <a:moveTo>
                  <a:pt x="305" y="138"/>
                </a:moveTo>
                <a:cubicBezTo>
                  <a:pt x="258" y="138"/>
                  <a:pt x="258" y="138"/>
                  <a:pt x="258" y="138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8" y="161"/>
                  <a:pt x="245" y="163"/>
                  <a:pt x="240" y="163"/>
                </a:cubicBezTo>
                <a:cubicBezTo>
                  <a:pt x="234" y="163"/>
                  <a:pt x="229" y="159"/>
                  <a:pt x="229" y="153"/>
                </a:cubicBezTo>
                <a:cubicBezTo>
                  <a:pt x="229" y="151"/>
                  <a:pt x="229" y="149"/>
                  <a:pt x="230" y="147"/>
                </a:cubicBezTo>
                <a:cubicBezTo>
                  <a:pt x="267" y="63"/>
                  <a:pt x="267" y="63"/>
                  <a:pt x="267" y="63"/>
                </a:cubicBezTo>
                <a:cubicBezTo>
                  <a:pt x="270" y="58"/>
                  <a:pt x="274" y="54"/>
                  <a:pt x="282" y="54"/>
                </a:cubicBezTo>
                <a:cubicBezTo>
                  <a:pt x="289" y="54"/>
                  <a:pt x="293" y="58"/>
                  <a:pt x="296" y="63"/>
                </a:cubicBezTo>
                <a:cubicBezTo>
                  <a:pt x="333" y="147"/>
                  <a:pt x="333" y="147"/>
                  <a:pt x="333" y="147"/>
                </a:cubicBezTo>
                <a:cubicBezTo>
                  <a:pt x="334" y="149"/>
                  <a:pt x="334" y="151"/>
                  <a:pt x="334" y="153"/>
                </a:cubicBezTo>
                <a:cubicBezTo>
                  <a:pt x="334" y="159"/>
                  <a:pt x="329" y="163"/>
                  <a:pt x="323" y="163"/>
                </a:cubicBezTo>
                <a:cubicBezTo>
                  <a:pt x="318" y="163"/>
                  <a:pt x="314" y="161"/>
                  <a:pt x="312" y="156"/>
                </a:cubicBezTo>
                <a:lnTo>
                  <a:pt x="305" y="138"/>
                </a:lnTo>
                <a:close/>
                <a:moveTo>
                  <a:pt x="1026" y="223"/>
                </a:moveTo>
                <a:cubicBezTo>
                  <a:pt x="1058" y="223"/>
                  <a:pt x="1071" y="209"/>
                  <a:pt x="1071" y="177"/>
                </a:cubicBezTo>
                <a:cubicBezTo>
                  <a:pt x="1071" y="46"/>
                  <a:pt x="1071" y="46"/>
                  <a:pt x="1071" y="46"/>
                </a:cubicBezTo>
                <a:cubicBezTo>
                  <a:pt x="1071" y="14"/>
                  <a:pt x="1058" y="0"/>
                  <a:pt x="1026" y="0"/>
                </a:cubicBezTo>
                <a:cubicBezTo>
                  <a:pt x="799" y="0"/>
                  <a:pt x="799" y="0"/>
                  <a:pt x="799" y="0"/>
                </a:cubicBezTo>
                <a:cubicBezTo>
                  <a:pt x="701" y="118"/>
                  <a:pt x="701" y="118"/>
                  <a:pt x="701" y="118"/>
                </a:cubicBezTo>
                <a:cubicBezTo>
                  <a:pt x="698" y="116"/>
                  <a:pt x="698" y="116"/>
                  <a:pt x="698" y="116"/>
                </a:cubicBezTo>
                <a:cubicBezTo>
                  <a:pt x="707" y="76"/>
                  <a:pt x="707" y="76"/>
                  <a:pt x="707" y="76"/>
                </a:cubicBezTo>
                <a:cubicBezTo>
                  <a:pt x="705" y="76"/>
                  <a:pt x="704" y="76"/>
                  <a:pt x="702" y="76"/>
                </a:cubicBezTo>
                <a:cubicBezTo>
                  <a:pt x="683" y="76"/>
                  <a:pt x="670" y="91"/>
                  <a:pt x="670" y="109"/>
                </a:cubicBezTo>
                <a:cubicBezTo>
                  <a:pt x="670" y="109"/>
                  <a:pt x="670" y="109"/>
                  <a:pt x="670" y="109"/>
                </a:cubicBezTo>
                <a:cubicBezTo>
                  <a:pt x="670" y="127"/>
                  <a:pt x="684" y="142"/>
                  <a:pt x="703" y="142"/>
                </a:cubicBezTo>
                <a:cubicBezTo>
                  <a:pt x="722" y="142"/>
                  <a:pt x="735" y="128"/>
                  <a:pt x="735" y="109"/>
                </a:cubicBezTo>
                <a:cubicBezTo>
                  <a:pt x="735" y="109"/>
                  <a:pt x="735" y="109"/>
                  <a:pt x="735" y="109"/>
                </a:cubicBezTo>
                <a:cubicBezTo>
                  <a:pt x="735" y="106"/>
                  <a:pt x="734" y="102"/>
                  <a:pt x="733" y="99"/>
                </a:cubicBezTo>
                <a:cubicBezTo>
                  <a:pt x="753" y="84"/>
                  <a:pt x="753" y="84"/>
                  <a:pt x="753" y="84"/>
                </a:cubicBezTo>
                <a:cubicBezTo>
                  <a:pt x="757" y="91"/>
                  <a:pt x="759" y="100"/>
                  <a:pt x="759" y="109"/>
                </a:cubicBezTo>
                <a:cubicBezTo>
                  <a:pt x="759" y="109"/>
                  <a:pt x="759" y="109"/>
                  <a:pt x="759" y="109"/>
                </a:cubicBezTo>
                <a:cubicBezTo>
                  <a:pt x="759" y="139"/>
                  <a:pt x="735" y="164"/>
                  <a:pt x="702" y="164"/>
                </a:cubicBezTo>
                <a:cubicBezTo>
                  <a:pt x="669" y="164"/>
                  <a:pt x="646" y="140"/>
                  <a:pt x="646" y="109"/>
                </a:cubicBezTo>
                <a:cubicBezTo>
                  <a:pt x="646" y="109"/>
                  <a:pt x="646" y="109"/>
                  <a:pt x="646" y="109"/>
                </a:cubicBezTo>
                <a:cubicBezTo>
                  <a:pt x="646" y="79"/>
                  <a:pt x="670" y="54"/>
                  <a:pt x="703" y="54"/>
                </a:cubicBezTo>
                <a:cubicBezTo>
                  <a:pt x="706" y="54"/>
                  <a:pt x="709" y="54"/>
                  <a:pt x="712" y="55"/>
                </a:cubicBezTo>
                <a:cubicBezTo>
                  <a:pt x="724" y="0"/>
                  <a:pt x="724" y="0"/>
                  <a:pt x="7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13" y="0"/>
                  <a:pt x="0" y="14"/>
                  <a:pt x="0" y="46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09"/>
                  <a:pt x="13" y="223"/>
                  <a:pt x="45" y="223"/>
                </a:cubicBezTo>
                <a:lnTo>
                  <a:pt x="1026" y="223"/>
                </a:lnTo>
                <a:close/>
                <a:moveTo>
                  <a:pt x="477" y="151"/>
                </a:moveTo>
                <a:cubicBezTo>
                  <a:pt x="477" y="159"/>
                  <a:pt x="472" y="163"/>
                  <a:pt x="465" y="163"/>
                </a:cubicBezTo>
                <a:cubicBezTo>
                  <a:pt x="458" y="163"/>
                  <a:pt x="453" y="159"/>
                  <a:pt x="453" y="151"/>
                </a:cubicBezTo>
                <a:cubicBezTo>
                  <a:pt x="453" y="98"/>
                  <a:pt x="453" y="98"/>
                  <a:pt x="453" y="98"/>
                </a:cubicBezTo>
                <a:cubicBezTo>
                  <a:pt x="433" y="130"/>
                  <a:pt x="433" y="130"/>
                  <a:pt x="433" y="130"/>
                </a:cubicBezTo>
                <a:cubicBezTo>
                  <a:pt x="431" y="134"/>
                  <a:pt x="428" y="136"/>
                  <a:pt x="423" y="136"/>
                </a:cubicBezTo>
                <a:cubicBezTo>
                  <a:pt x="419" y="136"/>
                  <a:pt x="416" y="134"/>
                  <a:pt x="413" y="130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9"/>
                  <a:pt x="388" y="163"/>
                  <a:pt x="382" y="163"/>
                </a:cubicBezTo>
                <a:cubicBezTo>
                  <a:pt x="375" y="163"/>
                  <a:pt x="370" y="159"/>
                  <a:pt x="370" y="151"/>
                </a:cubicBezTo>
                <a:cubicBezTo>
                  <a:pt x="370" y="66"/>
                  <a:pt x="370" y="66"/>
                  <a:pt x="370" y="66"/>
                </a:cubicBezTo>
                <a:cubicBezTo>
                  <a:pt x="370" y="59"/>
                  <a:pt x="377" y="55"/>
                  <a:pt x="383" y="55"/>
                </a:cubicBezTo>
                <a:cubicBezTo>
                  <a:pt x="389" y="55"/>
                  <a:pt x="393" y="57"/>
                  <a:pt x="396" y="62"/>
                </a:cubicBezTo>
                <a:cubicBezTo>
                  <a:pt x="424" y="107"/>
                  <a:pt x="424" y="107"/>
                  <a:pt x="424" y="107"/>
                </a:cubicBezTo>
                <a:cubicBezTo>
                  <a:pt x="451" y="62"/>
                  <a:pt x="451" y="62"/>
                  <a:pt x="451" y="62"/>
                </a:cubicBezTo>
                <a:cubicBezTo>
                  <a:pt x="454" y="57"/>
                  <a:pt x="458" y="55"/>
                  <a:pt x="464" y="55"/>
                </a:cubicBezTo>
                <a:cubicBezTo>
                  <a:pt x="470" y="55"/>
                  <a:pt x="477" y="59"/>
                  <a:pt x="477" y="66"/>
                </a:cubicBezTo>
                <a:lnTo>
                  <a:pt x="477" y="151"/>
                </a:lnTo>
                <a:close/>
                <a:moveTo>
                  <a:pt x="572" y="56"/>
                </a:moveTo>
                <a:cubicBezTo>
                  <a:pt x="584" y="56"/>
                  <a:pt x="594" y="59"/>
                  <a:pt x="600" y="65"/>
                </a:cubicBezTo>
                <a:cubicBezTo>
                  <a:pt x="605" y="70"/>
                  <a:pt x="607" y="76"/>
                  <a:pt x="607" y="83"/>
                </a:cubicBezTo>
                <a:cubicBezTo>
                  <a:pt x="607" y="96"/>
                  <a:pt x="601" y="102"/>
                  <a:pt x="593" y="107"/>
                </a:cubicBezTo>
                <a:cubicBezTo>
                  <a:pt x="605" y="111"/>
                  <a:pt x="613" y="118"/>
                  <a:pt x="613" y="133"/>
                </a:cubicBezTo>
                <a:cubicBezTo>
                  <a:pt x="613" y="153"/>
                  <a:pt x="597" y="162"/>
                  <a:pt x="573" y="162"/>
                </a:cubicBezTo>
                <a:cubicBezTo>
                  <a:pt x="534" y="162"/>
                  <a:pt x="534" y="162"/>
                  <a:pt x="534" y="162"/>
                </a:cubicBezTo>
                <a:cubicBezTo>
                  <a:pt x="527" y="162"/>
                  <a:pt x="522" y="158"/>
                  <a:pt x="522" y="150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522" y="60"/>
                  <a:pt x="527" y="56"/>
                  <a:pt x="534" y="56"/>
                </a:cubicBezTo>
                <a:lnTo>
                  <a:pt x="572" y="56"/>
                </a:lnTo>
                <a:close/>
                <a:moveTo>
                  <a:pt x="108" y="68"/>
                </a:moveTo>
                <a:cubicBezTo>
                  <a:pt x="108" y="60"/>
                  <a:pt x="113" y="56"/>
                  <a:pt x="120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71" y="56"/>
                  <a:pt x="181" y="60"/>
                  <a:pt x="188" y="67"/>
                </a:cubicBezTo>
                <a:cubicBezTo>
                  <a:pt x="194" y="73"/>
                  <a:pt x="197" y="81"/>
                  <a:pt x="197" y="91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7" y="108"/>
                  <a:pt x="189" y="118"/>
                  <a:pt x="176" y="124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94" y="146"/>
                  <a:pt x="196" y="148"/>
                  <a:pt x="196" y="152"/>
                </a:cubicBezTo>
                <a:cubicBezTo>
                  <a:pt x="196" y="158"/>
                  <a:pt x="190" y="163"/>
                  <a:pt x="184" y="163"/>
                </a:cubicBezTo>
                <a:cubicBezTo>
                  <a:pt x="179" y="163"/>
                  <a:pt x="176" y="161"/>
                  <a:pt x="173" y="157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51"/>
                  <a:pt x="132" y="151"/>
                  <a:pt x="132" y="151"/>
                </a:cubicBezTo>
                <a:cubicBezTo>
                  <a:pt x="132" y="159"/>
                  <a:pt x="127" y="163"/>
                  <a:pt x="120" y="163"/>
                </a:cubicBezTo>
                <a:cubicBezTo>
                  <a:pt x="113" y="163"/>
                  <a:pt x="108" y="159"/>
                  <a:pt x="108" y="151"/>
                </a:cubicBezTo>
                <a:lnTo>
                  <a:pt x="108" y="68"/>
                </a:lnTo>
                <a:close/>
                <a:moveTo>
                  <a:pt x="811" y="162"/>
                </a:moveTo>
                <a:cubicBezTo>
                  <a:pt x="804" y="162"/>
                  <a:pt x="799" y="158"/>
                  <a:pt x="799" y="150"/>
                </a:cubicBezTo>
                <a:cubicBezTo>
                  <a:pt x="799" y="67"/>
                  <a:pt x="799" y="67"/>
                  <a:pt x="799" y="67"/>
                </a:cubicBezTo>
                <a:cubicBezTo>
                  <a:pt x="799" y="59"/>
                  <a:pt x="804" y="55"/>
                  <a:pt x="811" y="55"/>
                </a:cubicBezTo>
                <a:cubicBezTo>
                  <a:pt x="818" y="55"/>
                  <a:pt x="823" y="59"/>
                  <a:pt x="823" y="67"/>
                </a:cubicBezTo>
                <a:cubicBezTo>
                  <a:pt x="823" y="141"/>
                  <a:pt x="823" y="141"/>
                  <a:pt x="823" y="141"/>
                </a:cubicBezTo>
                <a:cubicBezTo>
                  <a:pt x="866" y="141"/>
                  <a:pt x="866" y="141"/>
                  <a:pt x="866" y="141"/>
                </a:cubicBezTo>
                <a:cubicBezTo>
                  <a:pt x="872" y="141"/>
                  <a:pt x="877" y="145"/>
                  <a:pt x="877" y="152"/>
                </a:cubicBezTo>
                <a:cubicBezTo>
                  <a:pt x="877" y="158"/>
                  <a:pt x="872" y="162"/>
                  <a:pt x="866" y="162"/>
                </a:cubicBezTo>
                <a:lnTo>
                  <a:pt x="811" y="162"/>
                </a:lnTo>
                <a:close/>
                <a:moveTo>
                  <a:pt x="919" y="162"/>
                </a:moveTo>
                <a:cubicBezTo>
                  <a:pt x="913" y="162"/>
                  <a:pt x="908" y="158"/>
                  <a:pt x="908" y="150"/>
                </a:cubicBezTo>
                <a:cubicBezTo>
                  <a:pt x="908" y="67"/>
                  <a:pt x="908" y="67"/>
                  <a:pt x="908" y="67"/>
                </a:cubicBezTo>
                <a:cubicBezTo>
                  <a:pt x="908" y="59"/>
                  <a:pt x="913" y="55"/>
                  <a:pt x="919" y="55"/>
                </a:cubicBezTo>
                <a:cubicBezTo>
                  <a:pt x="926" y="55"/>
                  <a:pt x="931" y="59"/>
                  <a:pt x="931" y="67"/>
                </a:cubicBezTo>
                <a:cubicBezTo>
                  <a:pt x="931" y="141"/>
                  <a:pt x="931" y="141"/>
                  <a:pt x="931" y="141"/>
                </a:cubicBezTo>
                <a:cubicBezTo>
                  <a:pt x="975" y="141"/>
                  <a:pt x="975" y="141"/>
                  <a:pt x="975" y="141"/>
                </a:cubicBezTo>
                <a:cubicBezTo>
                  <a:pt x="981" y="141"/>
                  <a:pt x="985" y="145"/>
                  <a:pt x="985" y="152"/>
                </a:cubicBezTo>
                <a:cubicBezTo>
                  <a:pt x="985" y="158"/>
                  <a:pt x="981" y="162"/>
                  <a:pt x="975" y="162"/>
                </a:cubicBezTo>
                <a:lnTo>
                  <a:pt x="919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AE25691-DC33-4C04-AF2A-3DEFF887B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7" name="Date_DateCustomA">
            <a:extLst>
              <a:ext uri="{FF2B5EF4-FFF2-40B4-BE49-F238E27FC236}">
                <a16:creationId xmlns:a16="http://schemas.microsoft.com/office/drawing/2014/main" id="{F99201D3-72C4-4206-8970-FC1ACB025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E6892AED-DD77-42C7-BB42-12F75B7E66E8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1802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ckground">
            <a:extLst>
              <a:ext uri="{FF2B5EF4-FFF2-40B4-BE49-F238E27FC236}">
                <a16:creationId xmlns:a16="http://schemas.microsoft.com/office/drawing/2014/main" id="{1C52AC6E-7F31-46F0-897C-8CA895D525E5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2A0CAF9-565B-4643-8539-61D9B882A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8" y="453495"/>
            <a:ext cx="10590002" cy="74862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6618B-DF84-4E96-B2FD-7B59D5717C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8618" y="1633160"/>
            <a:ext cx="10590003" cy="4086866"/>
          </a:xfrm>
        </p:spPr>
        <p:txBody>
          <a:bodyPr/>
          <a:lstStyle>
            <a:lvl1pPr marL="361878" indent="-361878">
              <a:buFont typeface="+mj-lt"/>
              <a:buAutoNum type="arabicPeriod"/>
              <a:defRPr sz="1400" b="1" cap="all" baseline="0">
                <a:solidFill>
                  <a:schemeClr val="bg1"/>
                </a:solidFill>
              </a:defRPr>
            </a:lvl1pPr>
            <a:lvl2pPr marL="626938" indent="-265060">
              <a:defRPr sz="1400" b="1" cap="all" baseline="0">
                <a:solidFill>
                  <a:schemeClr val="bg1"/>
                </a:solidFill>
              </a:defRPr>
            </a:lvl2pPr>
            <a:lvl3pPr>
              <a:defRPr b="1" cap="all" baseline="0">
                <a:solidFill>
                  <a:schemeClr val="bg1"/>
                </a:solidFill>
              </a:defRPr>
            </a:lvl3pPr>
            <a:lvl4pPr>
              <a:defRPr b="1" cap="all" baseline="0">
                <a:solidFill>
                  <a:schemeClr val="bg1"/>
                </a:solidFill>
              </a:defRPr>
            </a:lvl4pPr>
            <a:lvl5pPr>
              <a:defRPr b="1" cap="all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28454B1-AE1A-41EC-AD14-E0008864B56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8617" y="6158174"/>
            <a:ext cx="1219359" cy="257114"/>
          </a:xfrm>
          <a:custGeom>
            <a:avLst/>
            <a:gdLst>
              <a:gd name="T0" fmla="*/ 545 w 1071"/>
              <a:gd name="T1" fmla="*/ 142 h 223"/>
              <a:gd name="T2" fmla="*/ 572 w 1071"/>
              <a:gd name="T3" fmla="*/ 118 h 223"/>
              <a:gd name="T4" fmla="*/ 132 w 1071"/>
              <a:gd name="T5" fmla="*/ 108 h 223"/>
              <a:gd name="T6" fmla="*/ 173 w 1071"/>
              <a:gd name="T7" fmla="*/ 92 h 223"/>
              <a:gd name="T8" fmla="*/ 568 w 1071"/>
              <a:gd name="T9" fmla="*/ 76 h 223"/>
              <a:gd name="T10" fmla="*/ 567 w 1071"/>
              <a:gd name="T11" fmla="*/ 99 h 223"/>
              <a:gd name="T12" fmla="*/ 296 w 1071"/>
              <a:gd name="T13" fmla="*/ 118 h 223"/>
              <a:gd name="T14" fmla="*/ 305 w 1071"/>
              <a:gd name="T15" fmla="*/ 138 h 223"/>
              <a:gd name="T16" fmla="*/ 240 w 1071"/>
              <a:gd name="T17" fmla="*/ 163 h 223"/>
              <a:gd name="T18" fmla="*/ 267 w 1071"/>
              <a:gd name="T19" fmla="*/ 63 h 223"/>
              <a:gd name="T20" fmla="*/ 333 w 1071"/>
              <a:gd name="T21" fmla="*/ 147 h 223"/>
              <a:gd name="T22" fmla="*/ 312 w 1071"/>
              <a:gd name="T23" fmla="*/ 156 h 223"/>
              <a:gd name="T24" fmla="*/ 1071 w 1071"/>
              <a:gd name="T25" fmla="*/ 177 h 223"/>
              <a:gd name="T26" fmla="*/ 799 w 1071"/>
              <a:gd name="T27" fmla="*/ 0 h 223"/>
              <a:gd name="T28" fmla="*/ 707 w 1071"/>
              <a:gd name="T29" fmla="*/ 76 h 223"/>
              <a:gd name="T30" fmla="*/ 670 w 1071"/>
              <a:gd name="T31" fmla="*/ 109 h 223"/>
              <a:gd name="T32" fmla="*/ 735 w 1071"/>
              <a:gd name="T33" fmla="*/ 109 h 223"/>
              <a:gd name="T34" fmla="*/ 759 w 1071"/>
              <a:gd name="T35" fmla="*/ 109 h 223"/>
              <a:gd name="T36" fmla="*/ 646 w 1071"/>
              <a:gd name="T37" fmla="*/ 109 h 223"/>
              <a:gd name="T38" fmla="*/ 712 w 1071"/>
              <a:gd name="T39" fmla="*/ 55 h 223"/>
              <a:gd name="T40" fmla="*/ 0 w 1071"/>
              <a:gd name="T41" fmla="*/ 46 h 223"/>
              <a:gd name="T42" fmla="*/ 1026 w 1071"/>
              <a:gd name="T43" fmla="*/ 223 h 223"/>
              <a:gd name="T44" fmla="*/ 453 w 1071"/>
              <a:gd name="T45" fmla="*/ 151 h 223"/>
              <a:gd name="T46" fmla="*/ 423 w 1071"/>
              <a:gd name="T47" fmla="*/ 136 h 223"/>
              <a:gd name="T48" fmla="*/ 393 w 1071"/>
              <a:gd name="T49" fmla="*/ 151 h 223"/>
              <a:gd name="T50" fmla="*/ 370 w 1071"/>
              <a:gd name="T51" fmla="*/ 66 h 223"/>
              <a:gd name="T52" fmla="*/ 424 w 1071"/>
              <a:gd name="T53" fmla="*/ 107 h 223"/>
              <a:gd name="T54" fmla="*/ 477 w 1071"/>
              <a:gd name="T55" fmla="*/ 66 h 223"/>
              <a:gd name="T56" fmla="*/ 600 w 1071"/>
              <a:gd name="T57" fmla="*/ 65 h 223"/>
              <a:gd name="T58" fmla="*/ 613 w 1071"/>
              <a:gd name="T59" fmla="*/ 133 h 223"/>
              <a:gd name="T60" fmla="*/ 522 w 1071"/>
              <a:gd name="T61" fmla="*/ 150 h 223"/>
              <a:gd name="T62" fmla="*/ 572 w 1071"/>
              <a:gd name="T63" fmla="*/ 56 h 223"/>
              <a:gd name="T64" fmla="*/ 157 w 1071"/>
              <a:gd name="T65" fmla="*/ 56 h 223"/>
              <a:gd name="T66" fmla="*/ 197 w 1071"/>
              <a:gd name="T67" fmla="*/ 91 h 223"/>
              <a:gd name="T68" fmla="*/ 196 w 1071"/>
              <a:gd name="T69" fmla="*/ 152 h 223"/>
              <a:gd name="T70" fmla="*/ 150 w 1071"/>
              <a:gd name="T71" fmla="*/ 128 h 223"/>
              <a:gd name="T72" fmla="*/ 120 w 1071"/>
              <a:gd name="T73" fmla="*/ 163 h 223"/>
              <a:gd name="T74" fmla="*/ 811 w 1071"/>
              <a:gd name="T75" fmla="*/ 162 h 223"/>
              <a:gd name="T76" fmla="*/ 811 w 1071"/>
              <a:gd name="T77" fmla="*/ 55 h 223"/>
              <a:gd name="T78" fmla="*/ 866 w 1071"/>
              <a:gd name="T79" fmla="*/ 141 h 223"/>
              <a:gd name="T80" fmla="*/ 811 w 1071"/>
              <a:gd name="T81" fmla="*/ 162 h 223"/>
              <a:gd name="T82" fmla="*/ 908 w 1071"/>
              <a:gd name="T83" fmla="*/ 67 h 223"/>
              <a:gd name="T84" fmla="*/ 931 w 1071"/>
              <a:gd name="T85" fmla="*/ 141 h 223"/>
              <a:gd name="T86" fmla="*/ 975 w 1071"/>
              <a:gd name="T87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71" h="223">
                <a:moveTo>
                  <a:pt x="572" y="118"/>
                </a:moveTo>
                <a:cubicBezTo>
                  <a:pt x="545" y="118"/>
                  <a:pt x="545" y="118"/>
                  <a:pt x="545" y="118"/>
                </a:cubicBezTo>
                <a:cubicBezTo>
                  <a:pt x="545" y="142"/>
                  <a:pt x="545" y="142"/>
                  <a:pt x="545" y="142"/>
                </a:cubicBezTo>
                <a:cubicBezTo>
                  <a:pt x="573" y="142"/>
                  <a:pt x="573" y="142"/>
                  <a:pt x="573" y="142"/>
                </a:cubicBezTo>
                <a:cubicBezTo>
                  <a:pt x="583" y="142"/>
                  <a:pt x="590" y="138"/>
                  <a:pt x="590" y="130"/>
                </a:cubicBezTo>
                <a:cubicBezTo>
                  <a:pt x="590" y="123"/>
                  <a:pt x="584" y="118"/>
                  <a:pt x="572" y="118"/>
                </a:cubicBezTo>
                <a:moveTo>
                  <a:pt x="155" y="77"/>
                </a:moveTo>
                <a:cubicBezTo>
                  <a:pt x="132" y="77"/>
                  <a:pt x="132" y="77"/>
                  <a:pt x="132" y="77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55" y="108"/>
                  <a:pt x="155" y="108"/>
                  <a:pt x="155" y="108"/>
                </a:cubicBezTo>
                <a:cubicBezTo>
                  <a:pt x="167" y="108"/>
                  <a:pt x="173" y="101"/>
                  <a:pt x="173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2"/>
                  <a:pt x="166" y="77"/>
                  <a:pt x="155" y="77"/>
                </a:cubicBezTo>
                <a:moveTo>
                  <a:pt x="584" y="88"/>
                </a:moveTo>
                <a:cubicBezTo>
                  <a:pt x="584" y="80"/>
                  <a:pt x="578" y="76"/>
                  <a:pt x="568" y="76"/>
                </a:cubicBezTo>
                <a:cubicBezTo>
                  <a:pt x="545" y="76"/>
                  <a:pt x="545" y="76"/>
                  <a:pt x="545" y="76"/>
                </a:cubicBezTo>
                <a:cubicBezTo>
                  <a:pt x="545" y="99"/>
                  <a:pt x="545" y="99"/>
                  <a:pt x="545" y="99"/>
                </a:cubicBezTo>
                <a:cubicBezTo>
                  <a:pt x="567" y="99"/>
                  <a:pt x="567" y="99"/>
                  <a:pt x="567" y="99"/>
                </a:cubicBezTo>
                <a:cubicBezTo>
                  <a:pt x="577" y="99"/>
                  <a:pt x="584" y="96"/>
                  <a:pt x="584" y="88"/>
                </a:cubicBezTo>
                <a:moveTo>
                  <a:pt x="266" y="118"/>
                </a:moveTo>
                <a:cubicBezTo>
                  <a:pt x="296" y="118"/>
                  <a:pt x="296" y="118"/>
                  <a:pt x="296" y="118"/>
                </a:cubicBezTo>
                <a:cubicBezTo>
                  <a:pt x="281" y="83"/>
                  <a:pt x="281" y="83"/>
                  <a:pt x="281" y="83"/>
                </a:cubicBezTo>
                <a:lnTo>
                  <a:pt x="266" y="118"/>
                </a:lnTo>
                <a:close/>
                <a:moveTo>
                  <a:pt x="305" y="138"/>
                </a:moveTo>
                <a:cubicBezTo>
                  <a:pt x="258" y="138"/>
                  <a:pt x="258" y="138"/>
                  <a:pt x="258" y="138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8" y="161"/>
                  <a:pt x="245" y="163"/>
                  <a:pt x="240" y="163"/>
                </a:cubicBezTo>
                <a:cubicBezTo>
                  <a:pt x="234" y="163"/>
                  <a:pt x="229" y="159"/>
                  <a:pt x="229" y="153"/>
                </a:cubicBezTo>
                <a:cubicBezTo>
                  <a:pt x="229" y="151"/>
                  <a:pt x="229" y="149"/>
                  <a:pt x="230" y="147"/>
                </a:cubicBezTo>
                <a:cubicBezTo>
                  <a:pt x="267" y="63"/>
                  <a:pt x="267" y="63"/>
                  <a:pt x="267" y="63"/>
                </a:cubicBezTo>
                <a:cubicBezTo>
                  <a:pt x="270" y="58"/>
                  <a:pt x="274" y="54"/>
                  <a:pt x="282" y="54"/>
                </a:cubicBezTo>
                <a:cubicBezTo>
                  <a:pt x="289" y="54"/>
                  <a:pt x="293" y="58"/>
                  <a:pt x="296" y="63"/>
                </a:cubicBezTo>
                <a:cubicBezTo>
                  <a:pt x="333" y="147"/>
                  <a:pt x="333" y="147"/>
                  <a:pt x="333" y="147"/>
                </a:cubicBezTo>
                <a:cubicBezTo>
                  <a:pt x="334" y="149"/>
                  <a:pt x="334" y="151"/>
                  <a:pt x="334" y="153"/>
                </a:cubicBezTo>
                <a:cubicBezTo>
                  <a:pt x="334" y="159"/>
                  <a:pt x="329" y="163"/>
                  <a:pt x="323" y="163"/>
                </a:cubicBezTo>
                <a:cubicBezTo>
                  <a:pt x="318" y="163"/>
                  <a:pt x="314" y="161"/>
                  <a:pt x="312" y="156"/>
                </a:cubicBezTo>
                <a:lnTo>
                  <a:pt x="305" y="138"/>
                </a:lnTo>
                <a:close/>
                <a:moveTo>
                  <a:pt x="1026" y="223"/>
                </a:moveTo>
                <a:cubicBezTo>
                  <a:pt x="1058" y="223"/>
                  <a:pt x="1071" y="209"/>
                  <a:pt x="1071" y="177"/>
                </a:cubicBezTo>
                <a:cubicBezTo>
                  <a:pt x="1071" y="46"/>
                  <a:pt x="1071" y="46"/>
                  <a:pt x="1071" y="46"/>
                </a:cubicBezTo>
                <a:cubicBezTo>
                  <a:pt x="1071" y="14"/>
                  <a:pt x="1058" y="0"/>
                  <a:pt x="1026" y="0"/>
                </a:cubicBezTo>
                <a:cubicBezTo>
                  <a:pt x="799" y="0"/>
                  <a:pt x="799" y="0"/>
                  <a:pt x="799" y="0"/>
                </a:cubicBezTo>
                <a:cubicBezTo>
                  <a:pt x="701" y="118"/>
                  <a:pt x="701" y="118"/>
                  <a:pt x="701" y="118"/>
                </a:cubicBezTo>
                <a:cubicBezTo>
                  <a:pt x="698" y="116"/>
                  <a:pt x="698" y="116"/>
                  <a:pt x="698" y="116"/>
                </a:cubicBezTo>
                <a:cubicBezTo>
                  <a:pt x="707" y="76"/>
                  <a:pt x="707" y="76"/>
                  <a:pt x="707" y="76"/>
                </a:cubicBezTo>
                <a:cubicBezTo>
                  <a:pt x="705" y="76"/>
                  <a:pt x="704" y="76"/>
                  <a:pt x="702" y="76"/>
                </a:cubicBezTo>
                <a:cubicBezTo>
                  <a:pt x="683" y="76"/>
                  <a:pt x="670" y="91"/>
                  <a:pt x="670" y="109"/>
                </a:cubicBezTo>
                <a:cubicBezTo>
                  <a:pt x="670" y="109"/>
                  <a:pt x="670" y="109"/>
                  <a:pt x="670" y="109"/>
                </a:cubicBezTo>
                <a:cubicBezTo>
                  <a:pt x="670" y="127"/>
                  <a:pt x="684" y="142"/>
                  <a:pt x="703" y="142"/>
                </a:cubicBezTo>
                <a:cubicBezTo>
                  <a:pt x="722" y="142"/>
                  <a:pt x="735" y="128"/>
                  <a:pt x="735" y="109"/>
                </a:cubicBezTo>
                <a:cubicBezTo>
                  <a:pt x="735" y="109"/>
                  <a:pt x="735" y="109"/>
                  <a:pt x="735" y="109"/>
                </a:cubicBezTo>
                <a:cubicBezTo>
                  <a:pt x="735" y="106"/>
                  <a:pt x="734" y="102"/>
                  <a:pt x="733" y="99"/>
                </a:cubicBezTo>
                <a:cubicBezTo>
                  <a:pt x="753" y="84"/>
                  <a:pt x="753" y="84"/>
                  <a:pt x="753" y="84"/>
                </a:cubicBezTo>
                <a:cubicBezTo>
                  <a:pt x="757" y="91"/>
                  <a:pt x="759" y="100"/>
                  <a:pt x="759" y="109"/>
                </a:cubicBezTo>
                <a:cubicBezTo>
                  <a:pt x="759" y="109"/>
                  <a:pt x="759" y="109"/>
                  <a:pt x="759" y="109"/>
                </a:cubicBezTo>
                <a:cubicBezTo>
                  <a:pt x="759" y="139"/>
                  <a:pt x="735" y="164"/>
                  <a:pt x="702" y="164"/>
                </a:cubicBezTo>
                <a:cubicBezTo>
                  <a:pt x="669" y="164"/>
                  <a:pt x="646" y="140"/>
                  <a:pt x="646" y="109"/>
                </a:cubicBezTo>
                <a:cubicBezTo>
                  <a:pt x="646" y="109"/>
                  <a:pt x="646" y="109"/>
                  <a:pt x="646" y="109"/>
                </a:cubicBezTo>
                <a:cubicBezTo>
                  <a:pt x="646" y="79"/>
                  <a:pt x="670" y="54"/>
                  <a:pt x="703" y="54"/>
                </a:cubicBezTo>
                <a:cubicBezTo>
                  <a:pt x="706" y="54"/>
                  <a:pt x="709" y="54"/>
                  <a:pt x="712" y="55"/>
                </a:cubicBezTo>
                <a:cubicBezTo>
                  <a:pt x="724" y="0"/>
                  <a:pt x="724" y="0"/>
                  <a:pt x="7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13" y="0"/>
                  <a:pt x="0" y="14"/>
                  <a:pt x="0" y="46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09"/>
                  <a:pt x="13" y="223"/>
                  <a:pt x="45" y="223"/>
                </a:cubicBezTo>
                <a:lnTo>
                  <a:pt x="1026" y="223"/>
                </a:lnTo>
                <a:close/>
                <a:moveTo>
                  <a:pt x="477" y="151"/>
                </a:moveTo>
                <a:cubicBezTo>
                  <a:pt x="477" y="159"/>
                  <a:pt x="472" y="163"/>
                  <a:pt x="465" y="163"/>
                </a:cubicBezTo>
                <a:cubicBezTo>
                  <a:pt x="458" y="163"/>
                  <a:pt x="453" y="159"/>
                  <a:pt x="453" y="151"/>
                </a:cubicBezTo>
                <a:cubicBezTo>
                  <a:pt x="453" y="98"/>
                  <a:pt x="453" y="98"/>
                  <a:pt x="453" y="98"/>
                </a:cubicBezTo>
                <a:cubicBezTo>
                  <a:pt x="433" y="130"/>
                  <a:pt x="433" y="130"/>
                  <a:pt x="433" y="130"/>
                </a:cubicBezTo>
                <a:cubicBezTo>
                  <a:pt x="431" y="134"/>
                  <a:pt x="428" y="136"/>
                  <a:pt x="423" y="136"/>
                </a:cubicBezTo>
                <a:cubicBezTo>
                  <a:pt x="419" y="136"/>
                  <a:pt x="416" y="134"/>
                  <a:pt x="413" y="130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9"/>
                  <a:pt x="388" y="163"/>
                  <a:pt x="382" y="163"/>
                </a:cubicBezTo>
                <a:cubicBezTo>
                  <a:pt x="375" y="163"/>
                  <a:pt x="370" y="159"/>
                  <a:pt x="370" y="151"/>
                </a:cubicBezTo>
                <a:cubicBezTo>
                  <a:pt x="370" y="66"/>
                  <a:pt x="370" y="66"/>
                  <a:pt x="370" y="66"/>
                </a:cubicBezTo>
                <a:cubicBezTo>
                  <a:pt x="370" y="59"/>
                  <a:pt x="377" y="55"/>
                  <a:pt x="383" y="55"/>
                </a:cubicBezTo>
                <a:cubicBezTo>
                  <a:pt x="389" y="55"/>
                  <a:pt x="393" y="57"/>
                  <a:pt x="396" y="62"/>
                </a:cubicBezTo>
                <a:cubicBezTo>
                  <a:pt x="424" y="107"/>
                  <a:pt x="424" y="107"/>
                  <a:pt x="424" y="107"/>
                </a:cubicBezTo>
                <a:cubicBezTo>
                  <a:pt x="451" y="62"/>
                  <a:pt x="451" y="62"/>
                  <a:pt x="451" y="62"/>
                </a:cubicBezTo>
                <a:cubicBezTo>
                  <a:pt x="454" y="57"/>
                  <a:pt x="458" y="55"/>
                  <a:pt x="464" y="55"/>
                </a:cubicBezTo>
                <a:cubicBezTo>
                  <a:pt x="470" y="55"/>
                  <a:pt x="477" y="59"/>
                  <a:pt x="477" y="66"/>
                </a:cubicBezTo>
                <a:lnTo>
                  <a:pt x="477" y="151"/>
                </a:lnTo>
                <a:close/>
                <a:moveTo>
                  <a:pt x="572" y="56"/>
                </a:moveTo>
                <a:cubicBezTo>
                  <a:pt x="584" y="56"/>
                  <a:pt x="594" y="59"/>
                  <a:pt x="600" y="65"/>
                </a:cubicBezTo>
                <a:cubicBezTo>
                  <a:pt x="605" y="70"/>
                  <a:pt x="607" y="76"/>
                  <a:pt x="607" y="83"/>
                </a:cubicBezTo>
                <a:cubicBezTo>
                  <a:pt x="607" y="96"/>
                  <a:pt x="601" y="102"/>
                  <a:pt x="593" y="107"/>
                </a:cubicBezTo>
                <a:cubicBezTo>
                  <a:pt x="605" y="111"/>
                  <a:pt x="613" y="118"/>
                  <a:pt x="613" y="133"/>
                </a:cubicBezTo>
                <a:cubicBezTo>
                  <a:pt x="613" y="153"/>
                  <a:pt x="597" y="162"/>
                  <a:pt x="573" y="162"/>
                </a:cubicBezTo>
                <a:cubicBezTo>
                  <a:pt x="534" y="162"/>
                  <a:pt x="534" y="162"/>
                  <a:pt x="534" y="162"/>
                </a:cubicBezTo>
                <a:cubicBezTo>
                  <a:pt x="527" y="162"/>
                  <a:pt x="522" y="158"/>
                  <a:pt x="522" y="150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522" y="60"/>
                  <a:pt x="527" y="56"/>
                  <a:pt x="534" y="56"/>
                </a:cubicBezTo>
                <a:lnTo>
                  <a:pt x="572" y="56"/>
                </a:lnTo>
                <a:close/>
                <a:moveTo>
                  <a:pt x="108" y="68"/>
                </a:moveTo>
                <a:cubicBezTo>
                  <a:pt x="108" y="60"/>
                  <a:pt x="113" y="56"/>
                  <a:pt x="120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71" y="56"/>
                  <a:pt x="181" y="60"/>
                  <a:pt x="188" y="67"/>
                </a:cubicBezTo>
                <a:cubicBezTo>
                  <a:pt x="194" y="73"/>
                  <a:pt x="197" y="81"/>
                  <a:pt x="197" y="91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7" y="108"/>
                  <a:pt x="189" y="118"/>
                  <a:pt x="176" y="124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94" y="146"/>
                  <a:pt x="196" y="148"/>
                  <a:pt x="196" y="152"/>
                </a:cubicBezTo>
                <a:cubicBezTo>
                  <a:pt x="196" y="158"/>
                  <a:pt x="190" y="163"/>
                  <a:pt x="184" y="163"/>
                </a:cubicBezTo>
                <a:cubicBezTo>
                  <a:pt x="179" y="163"/>
                  <a:pt x="176" y="161"/>
                  <a:pt x="173" y="157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51"/>
                  <a:pt x="132" y="151"/>
                  <a:pt x="132" y="151"/>
                </a:cubicBezTo>
                <a:cubicBezTo>
                  <a:pt x="132" y="159"/>
                  <a:pt x="127" y="163"/>
                  <a:pt x="120" y="163"/>
                </a:cubicBezTo>
                <a:cubicBezTo>
                  <a:pt x="113" y="163"/>
                  <a:pt x="108" y="159"/>
                  <a:pt x="108" y="151"/>
                </a:cubicBezTo>
                <a:lnTo>
                  <a:pt x="108" y="68"/>
                </a:lnTo>
                <a:close/>
                <a:moveTo>
                  <a:pt x="811" y="162"/>
                </a:moveTo>
                <a:cubicBezTo>
                  <a:pt x="804" y="162"/>
                  <a:pt x="799" y="158"/>
                  <a:pt x="799" y="150"/>
                </a:cubicBezTo>
                <a:cubicBezTo>
                  <a:pt x="799" y="67"/>
                  <a:pt x="799" y="67"/>
                  <a:pt x="799" y="67"/>
                </a:cubicBezTo>
                <a:cubicBezTo>
                  <a:pt x="799" y="59"/>
                  <a:pt x="804" y="55"/>
                  <a:pt x="811" y="55"/>
                </a:cubicBezTo>
                <a:cubicBezTo>
                  <a:pt x="818" y="55"/>
                  <a:pt x="823" y="59"/>
                  <a:pt x="823" y="67"/>
                </a:cubicBezTo>
                <a:cubicBezTo>
                  <a:pt x="823" y="141"/>
                  <a:pt x="823" y="141"/>
                  <a:pt x="823" y="141"/>
                </a:cubicBezTo>
                <a:cubicBezTo>
                  <a:pt x="866" y="141"/>
                  <a:pt x="866" y="141"/>
                  <a:pt x="866" y="141"/>
                </a:cubicBezTo>
                <a:cubicBezTo>
                  <a:pt x="872" y="141"/>
                  <a:pt x="877" y="145"/>
                  <a:pt x="877" y="152"/>
                </a:cubicBezTo>
                <a:cubicBezTo>
                  <a:pt x="877" y="158"/>
                  <a:pt x="872" y="162"/>
                  <a:pt x="866" y="162"/>
                </a:cubicBezTo>
                <a:lnTo>
                  <a:pt x="811" y="162"/>
                </a:lnTo>
                <a:close/>
                <a:moveTo>
                  <a:pt x="919" y="162"/>
                </a:moveTo>
                <a:cubicBezTo>
                  <a:pt x="913" y="162"/>
                  <a:pt x="908" y="158"/>
                  <a:pt x="908" y="150"/>
                </a:cubicBezTo>
                <a:cubicBezTo>
                  <a:pt x="908" y="67"/>
                  <a:pt x="908" y="67"/>
                  <a:pt x="908" y="67"/>
                </a:cubicBezTo>
                <a:cubicBezTo>
                  <a:pt x="908" y="59"/>
                  <a:pt x="913" y="55"/>
                  <a:pt x="919" y="55"/>
                </a:cubicBezTo>
                <a:cubicBezTo>
                  <a:pt x="926" y="55"/>
                  <a:pt x="931" y="59"/>
                  <a:pt x="931" y="67"/>
                </a:cubicBezTo>
                <a:cubicBezTo>
                  <a:pt x="931" y="141"/>
                  <a:pt x="931" y="141"/>
                  <a:pt x="931" y="141"/>
                </a:cubicBezTo>
                <a:cubicBezTo>
                  <a:pt x="975" y="141"/>
                  <a:pt x="975" y="141"/>
                  <a:pt x="975" y="141"/>
                </a:cubicBezTo>
                <a:cubicBezTo>
                  <a:pt x="981" y="141"/>
                  <a:pt x="985" y="145"/>
                  <a:pt x="985" y="152"/>
                </a:cubicBezTo>
                <a:cubicBezTo>
                  <a:pt x="985" y="158"/>
                  <a:pt x="981" y="162"/>
                  <a:pt x="975" y="162"/>
                </a:cubicBezTo>
                <a:lnTo>
                  <a:pt x="919" y="1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023EA8A-7243-49C8-8C39-DC7F2EDAB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7" name="Date_DateCustomA">
            <a:extLst>
              <a:ext uri="{FF2B5EF4-FFF2-40B4-BE49-F238E27FC236}">
                <a16:creationId xmlns:a16="http://schemas.microsoft.com/office/drawing/2014/main" id="{0BFC8F03-4431-41CF-AF1F-ECDA54529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CD4A6F46-B6F7-4994-AAE4-379699F66888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79624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BAD0C-7FB6-4652-87AA-A678753B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8" y="453495"/>
            <a:ext cx="10590002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8617" y="1644652"/>
            <a:ext cx="10590003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F0F6B-AA6E-4B16-90F1-26987BBE9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7" name="Date_DateCustomA">
            <a:extLst>
              <a:ext uri="{FF2B5EF4-FFF2-40B4-BE49-F238E27FC236}">
                <a16:creationId xmlns:a16="http://schemas.microsoft.com/office/drawing/2014/main" id="{FDCD1E09-F97D-49B0-8DE9-0E701EFB5F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3B98ADA4-E8FA-45D8-A667-5B7FA1A67187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1688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E865576-C688-4E63-82CB-FB6477AAE62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4886961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478155-5C9E-4D4A-AA75-125DF35A1CB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0071" y="1644651"/>
            <a:ext cx="4888549" cy="4062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B842E0E-6D91-4141-882C-6C91050C6F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8" name="Date_DateCustomA">
            <a:extLst>
              <a:ext uri="{FF2B5EF4-FFF2-40B4-BE49-F238E27FC236}">
                <a16:creationId xmlns:a16="http://schemas.microsoft.com/office/drawing/2014/main" id="{C64885CE-5A72-464C-A675-4AEA666E3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851C8650-3279-4A76-90A4-98B51440301C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52274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E865576-C688-4E63-82CB-FB6477AAE62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4072467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33" name="Content Placeholder 4">
            <a:extLst>
              <a:ext uri="{FF2B5EF4-FFF2-40B4-BE49-F238E27FC236}">
                <a16:creationId xmlns:a16="http://schemas.microsoft.com/office/drawing/2014/main" id="{535335C1-5736-449E-B5A3-80EF8EFB92D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685578" y="1644651"/>
            <a:ext cx="5703042" cy="4062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85281A-363B-4F1C-8128-EA4AF5256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8" name="Date_DateCustomA">
            <a:extLst>
              <a:ext uri="{FF2B5EF4-FFF2-40B4-BE49-F238E27FC236}">
                <a16:creationId xmlns:a16="http://schemas.microsoft.com/office/drawing/2014/main" id="{B0E6362C-AD60-4A3E-B1BD-8ACCD0B3D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B13202A9-DE11-408D-9B8A-7630BF567349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144734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E865576-C688-4E63-82CB-FB6477AAE62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7" y="1644652"/>
            <a:ext cx="5701454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414EC495-A6B9-4C60-A011-7047269C9C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4565" y="1644651"/>
            <a:ext cx="4074055" cy="4062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60EC9E1-A6E7-4EDC-A604-820C98771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9" name="Date_DateCustomA">
            <a:extLst>
              <a:ext uri="{FF2B5EF4-FFF2-40B4-BE49-F238E27FC236}">
                <a16:creationId xmlns:a16="http://schemas.microsoft.com/office/drawing/2014/main" id="{73643761-53E5-4729-8F9C-AC57323CEE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8620D795-7D6C-4DDD-9364-2C8C35AA87F6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39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848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co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8959428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98617" y="1644652"/>
            <a:ext cx="10590003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6FB39600-48A6-438C-ACEE-E7C3FBF9C3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2539" y="452439"/>
            <a:ext cx="801068" cy="800779"/>
          </a:xfrm>
          <a:noFill/>
          <a:ln>
            <a:noFill/>
          </a:ln>
        </p:spPr>
        <p:txBody>
          <a:bodyPr lIns="38399" tIns="0"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icon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DE7E55-1B3D-4B43-B1B5-DE5E4FAB9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8" name="Date_DateCustomA">
            <a:extLst>
              <a:ext uri="{FF2B5EF4-FFF2-40B4-BE49-F238E27FC236}">
                <a16:creationId xmlns:a16="http://schemas.microsoft.com/office/drawing/2014/main" id="{F5D459F2-4C14-4DC3-8A9D-B1E9DF21E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9B90C0BA-1BD5-469D-8018-C447C1EB2A93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089507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co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87125B-AD53-4CA5-922E-72C96A67D7A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7" y="1644652"/>
            <a:ext cx="8959428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CFFD8C0-0E93-4388-A9E5-6DB36C4D48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0572538" y="1644652"/>
            <a:ext cx="818272" cy="817976"/>
          </a:xfrm>
          <a:noFill/>
          <a:ln>
            <a:noFill/>
          </a:ln>
        </p:spPr>
        <p:txBody>
          <a:bodyPr lIns="38399" tIns="0"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icon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1502FD-B05E-464F-8932-42D027579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9" name="Date_DateCustomA">
            <a:extLst>
              <a:ext uri="{FF2B5EF4-FFF2-40B4-BE49-F238E27FC236}">
                <a16:creationId xmlns:a16="http://schemas.microsoft.com/office/drawing/2014/main" id="{AA65EC4C-43E8-483C-B54B-30D5535BB4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02DADF78-B3EF-4042-B2F9-5AAFBCE5A22E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2852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llustration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87125B-AD53-4CA5-922E-72C96A67D7A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7" y="1644652"/>
            <a:ext cx="6515948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9CFFD8C0-0E93-4388-A9E5-6DB36C4D48D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9058" y="1644653"/>
            <a:ext cx="3259562" cy="3239941"/>
          </a:xfrm>
          <a:noFill/>
          <a:ln>
            <a:noFill/>
          </a:ln>
        </p:spPr>
        <p:txBody>
          <a:bodyPr lIns="38399" tIns="0" anchor="t" anchorCtr="0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GB">
                <a:effectLst/>
              </a:rPr>
              <a:t>illustration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B97A6BE-821A-4BF5-AFE7-9A048351C6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9" name="Date_DateCustomA">
            <a:extLst>
              <a:ext uri="{FF2B5EF4-FFF2-40B4-BE49-F238E27FC236}">
                <a16:creationId xmlns:a16="http://schemas.microsoft.com/office/drawing/2014/main" id="{11815BEB-2C63-4CBF-9795-6F15022666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8BA51A42-5836-428D-B66B-B65A92E2CCAA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37463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 illustration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E865576-C688-4E63-82CB-FB6477AAE62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7" y="1644652"/>
            <a:ext cx="5701454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6587FC-F18B-4FBE-8CD2-663B9BA8C7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314566" y="1644268"/>
            <a:ext cx="4074055" cy="406279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>
                <a:effectLst/>
              </a:rPr>
              <a:t>illustration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B89233D-8149-4491-95B2-DE11051C8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8" name="Date_DateCustomA">
            <a:extLst>
              <a:ext uri="{FF2B5EF4-FFF2-40B4-BE49-F238E27FC236}">
                <a16:creationId xmlns:a16="http://schemas.microsoft.com/office/drawing/2014/main" id="{D2C9554E-F561-4DDA-B278-92702108D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136937CD-C8B6-42FA-9EC6-EF300AFFE646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2683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ac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9C9E16-4544-49A4-A136-929E64BE7AA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7330441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007D2D-A158-459C-BE2E-0A1D348DA7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43552" y="1644390"/>
            <a:ext cx="2445069" cy="4062675"/>
          </a:xfrm>
        </p:spPr>
        <p:txBody>
          <a:bodyPr lIns="0"/>
          <a:lstStyle>
            <a:lvl1pPr marL="0" indent="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4799" b="1" cap="all" spc="-1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600" baseline="0">
                <a:solidFill>
                  <a:schemeClr val="tx2"/>
                </a:solidFill>
              </a:defRPr>
            </a:lvl2pPr>
            <a:lvl3pPr marL="251950" indent="-251950">
              <a:lnSpc>
                <a:spcPct val="100000"/>
              </a:lnSpc>
              <a:buFont typeface="Verdana" panose="020B0604030504040204" pitchFamily="34" charset="0"/>
              <a:buChar char="•"/>
              <a:defRPr sz="1600" i="0" baseline="0">
                <a:solidFill>
                  <a:schemeClr val="tx2"/>
                </a:solidFill>
              </a:defRPr>
            </a:lvl3pPr>
            <a:lvl4pPr marL="271409" indent="-271409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2"/>
                </a:solidFill>
              </a:defRPr>
            </a:lvl4pPr>
            <a:lvl5pPr marL="271409" indent="-271409">
              <a:lnSpc>
                <a:spcPct val="100000"/>
              </a:lnSpc>
              <a:buFont typeface="+mj-lt"/>
              <a:buAutoNum type="alphaUcPeriod"/>
              <a:defRPr sz="1600" b="0" cap="none" spc="-50" baseline="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>
                <a:solidFill>
                  <a:schemeClr val="tx2"/>
                </a:solidFill>
              </a:defRPr>
            </a:lvl7pPr>
            <a:lvl8pPr marL="271409" indent="-271409">
              <a:buClr>
                <a:schemeClr val="tx2"/>
              </a:buClr>
              <a:buFont typeface="+mj-lt"/>
              <a:buAutoNum type="arabicParenR"/>
              <a:defRPr sz="1000">
                <a:solidFill>
                  <a:schemeClr val="tx2"/>
                </a:solidFill>
              </a:defRPr>
            </a:lvl8pPr>
            <a:lvl9pPr marL="271409" indent="-271409">
              <a:buClr>
                <a:schemeClr val="tx2"/>
              </a:buClr>
              <a:buFont typeface="+mj-lt"/>
              <a:buAutoNum type="alphaLcParenR"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12,3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9C5C721-7970-4C21-B42B-33753616C1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3552" y="4991259"/>
            <a:ext cx="2445068" cy="715807"/>
          </a:xfrm>
        </p:spPr>
        <p:txBody>
          <a:bodyPr lIns="0" anchor="b" anchorCtr="0"/>
          <a:lstStyle>
            <a:lvl1pPr marL="228554" indent="-228554">
              <a:lnSpc>
                <a:spcPct val="80000"/>
              </a:lnSpc>
              <a:spcAft>
                <a:spcPts val="1200"/>
              </a:spcAft>
              <a:buFont typeface="+mj-lt"/>
              <a:buAutoNum type="arabicParenR"/>
              <a:defRPr sz="1000" b="0" i="1" cap="none" spc="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Note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DD567F-EFA3-4304-9F2D-5128B34EFFF1}"/>
              </a:ext>
            </a:extLst>
          </p:cNvPr>
          <p:cNvGrpSpPr/>
          <p:nvPr userDrawn="1"/>
        </p:nvGrpSpPr>
        <p:grpSpPr>
          <a:xfrm>
            <a:off x="-1980751" y="3537801"/>
            <a:ext cx="1797025" cy="2906915"/>
            <a:chOff x="12403271" y="-1"/>
            <a:chExt cx="1796791" cy="290758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A367DCD-123C-45F4-87EB-1586FA603E3A}"/>
                </a:ext>
              </a:extLst>
            </p:cNvPr>
            <p:cNvGrpSpPr/>
            <p:nvPr userDrawn="1"/>
          </p:nvGrpSpPr>
          <p:grpSpPr>
            <a:xfrm>
              <a:off x="12403271" y="-1"/>
              <a:ext cx="1796791" cy="2907588"/>
              <a:chOff x="9009867" y="1645032"/>
              <a:chExt cx="2365739" cy="3828268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3B8FE7B-9EF6-429C-AC7B-79E85DFB481D}"/>
                  </a:ext>
                </a:extLst>
              </p:cNvPr>
              <p:cNvSpPr/>
              <p:nvPr/>
            </p:nvSpPr>
            <p:spPr>
              <a:xfrm>
                <a:off x="9009867" y="1645032"/>
                <a:ext cx="2365739" cy="3828268"/>
              </a:xfrm>
              <a:prstGeom prst="roundRect">
                <a:avLst>
                  <a:gd name="adj" fmla="val 297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32FA97E-008F-4B07-B688-A7B22404D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82748" y="1852126"/>
                <a:ext cx="599367" cy="28055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F49FA4C-A0C7-484D-9CD0-A2B1528B3A2E}"/>
                  </a:ext>
                </a:extLst>
              </p:cNvPr>
              <p:cNvSpPr txBox="1"/>
              <p:nvPr/>
            </p:nvSpPr>
            <p:spPr bwMode="auto">
              <a:xfrm>
                <a:off x="9199275" y="2239970"/>
                <a:ext cx="1887588" cy="850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12697" marR="0" indent="-25395" algn="l" defTabSz="457109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LIST LEVELS (BULLET LEVELS) </a:t>
                </a: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USE ABOVE TOOL IN THE TAB HOME TO CHANGE TEXT STYLES (ALSO USE TAB FUNCTION)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0E582F-46F7-4DF2-ABCB-E07E85419F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14617" y="1122667"/>
              <a:ext cx="1261627" cy="1565633"/>
            </a:xfrm>
            <a:prstGeom prst="rect">
              <a:avLst/>
            </a:prstGeom>
          </p:spPr>
        </p:pic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D61A51-31AF-4082-AFF9-2D4AE9DB7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9" name="Date_DateCustomA">
            <a:extLst>
              <a:ext uri="{FF2B5EF4-FFF2-40B4-BE49-F238E27FC236}">
                <a16:creationId xmlns:a16="http://schemas.microsoft.com/office/drawing/2014/main" id="{8BB7FA2D-0C66-4D42-8CC8-567BD9581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6E10093C-62DA-496A-9DBF-6F8D26F3BF2E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9239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fact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9C9E16-4544-49A4-A136-929E64BE7AA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4072466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9CAE46-C6D8-48BD-A372-1CDE93E9CC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5579" y="1644390"/>
            <a:ext cx="2443479" cy="4062675"/>
          </a:xfrm>
        </p:spPr>
        <p:txBody>
          <a:bodyPr lIns="0"/>
          <a:lstStyle>
            <a:lvl1pPr marL="0" indent="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4799" b="1" cap="all" spc="-1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600" baseline="0">
                <a:solidFill>
                  <a:schemeClr val="tx2"/>
                </a:solidFill>
              </a:defRPr>
            </a:lvl2pPr>
            <a:lvl3pPr marL="251950" indent="-251950">
              <a:lnSpc>
                <a:spcPct val="100000"/>
              </a:lnSpc>
              <a:buFont typeface="Verdana" panose="020B0604030504040204" pitchFamily="34" charset="0"/>
              <a:buChar char="•"/>
              <a:defRPr sz="1600" i="0" baseline="0">
                <a:solidFill>
                  <a:schemeClr val="tx2"/>
                </a:solidFill>
              </a:defRPr>
            </a:lvl3pPr>
            <a:lvl4pPr marL="271409" indent="-271409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2"/>
                </a:solidFill>
              </a:defRPr>
            </a:lvl4pPr>
            <a:lvl5pPr marL="271409" indent="-271409">
              <a:lnSpc>
                <a:spcPct val="100000"/>
              </a:lnSpc>
              <a:buFont typeface="+mj-lt"/>
              <a:buAutoNum type="alphaUcPeriod"/>
              <a:defRPr sz="1600" b="0" cap="none" spc="-50" baseline="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>
                <a:solidFill>
                  <a:schemeClr val="tx2"/>
                </a:solidFill>
              </a:defRPr>
            </a:lvl7pPr>
            <a:lvl8pPr marL="271409" indent="-271409">
              <a:buClr>
                <a:schemeClr val="tx2"/>
              </a:buClr>
              <a:buFont typeface="+mj-lt"/>
              <a:buAutoNum type="arabicParenR"/>
              <a:defRPr sz="1000">
                <a:solidFill>
                  <a:schemeClr val="tx2"/>
                </a:solidFill>
              </a:defRPr>
            </a:lvl8pPr>
            <a:lvl9pPr marL="271409" indent="-271409">
              <a:buClr>
                <a:schemeClr val="tx2"/>
              </a:buClr>
              <a:buFont typeface="+mj-lt"/>
              <a:buAutoNum type="alphaLcParenR"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12,9%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7908BB7-3AA9-46B8-9F51-F98F86B5DB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3552" y="1644390"/>
            <a:ext cx="2445068" cy="4062675"/>
          </a:xfrm>
        </p:spPr>
        <p:txBody>
          <a:bodyPr lIns="0"/>
          <a:lstStyle>
            <a:lvl1pPr marL="0" indent="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4799" b="1" cap="all" spc="-1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600" baseline="0">
                <a:solidFill>
                  <a:schemeClr val="tx2"/>
                </a:solidFill>
              </a:defRPr>
            </a:lvl2pPr>
            <a:lvl3pPr marL="251950" indent="-251950">
              <a:lnSpc>
                <a:spcPct val="100000"/>
              </a:lnSpc>
              <a:buFont typeface="Verdana" panose="020B0604030504040204" pitchFamily="34" charset="0"/>
              <a:buChar char="•"/>
              <a:defRPr sz="1600" i="0" baseline="0">
                <a:solidFill>
                  <a:schemeClr val="tx2"/>
                </a:solidFill>
              </a:defRPr>
            </a:lvl3pPr>
            <a:lvl4pPr marL="271409" indent="-271409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2"/>
                </a:solidFill>
              </a:defRPr>
            </a:lvl4pPr>
            <a:lvl5pPr marL="271409" indent="-271409">
              <a:lnSpc>
                <a:spcPct val="100000"/>
              </a:lnSpc>
              <a:buFont typeface="+mj-lt"/>
              <a:buAutoNum type="alphaUcPeriod"/>
              <a:defRPr sz="1600" b="0" cap="none" spc="-50" baseline="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>
                <a:solidFill>
                  <a:schemeClr val="tx2"/>
                </a:solidFill>
              </a:defRPr>
            </a:lvl7pPr>
            <a:lvl8pPr marL="271409" indent="-271409">
              <a:buClr>
                <a:schemeClr val="tx2"/>
              </a:buClr>
              <a:buFont typeface="+mj-lt"/>
              <a:buAutoNum type="arabicParenR"/>
              <a:defRPr sz="1000">
                <a:solidFill>
                  <a:schemeClr val="tx2"/>
                </a:solidFill>
              </a:defRPr>
            </a:lvl8pPr>
            <a:lvl9pPr marL="271409" indent="-271409">
              <a:buClr>
                <a:schemeClr val="tx2"/>
              </a:buClr>
              <a:buFont typeface="+mj-lt"/>
              <a:buAutoNum type="alphaLcParenR"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12,9%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E9B38D5-AD3D-4AE8-88F2-0F9D25BB3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5" name="Date_DateCustomA">
            <a:extLst>
              <a:ext uri="{FF2B5EF4-FFF2-40B4-BE49-F238E27FC236}">
                <a16:creationId xmlns:a16="http://schemas.microsoft.com/office/drawing/2014/main" id="{1AC23FC6-140A-4E04-B1F9-995F52FC8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A79F0066-3164-42E7-92E6-6ECB81B57310}" type="datetime1">
              <a:rPr lang="en-GB" smtClean="0"/>
              <a:t>14/09/2020</a:t>
            </a:fld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F1A21-DB0B-44A1-8EBE-E26897290FD2}"/>
              </a:ext>
            </a:extLst>
          </p:cNvPr>
          <p:cNvGrpSpPr/>
          <p:nvPr userDrawn="1"/>
        </p:nvGrpSpPr>
        <p:grpSpPr>
          <a:xfrm>
            <a:off x="-1980751" y="3537801"/>
            <a:ext cx="1797025" cy="2906915"/>
            <a:chOff x="12403271" y="-1"/>
            <a:chExt cx="1796791" cy="290758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A6B9EE2-783B-41AA-AC77-4DB0F5ED032D}"/>
                </a:ext>
              </a:extLst>
            </p:cNvPr>
            <p:cNvGrpSpPr/>
            <p:nvPr userDrawn="1"/>
          </p:nvGrpSpPr>
          <p:grpSpPr>
            <a:xfrm>
              <a:off x="12403271" y="-1"/>
              <a:ext cx="1796791" cy="2907588"/>
              <a:chOff x="9009867" y="1645032"/>
              <a:chExt cx="2365739" cy="3828268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1B83249-39D6-4252-BB3B-A6D96E90F9B0}"/>
                  </a:ext>
                </a:extLst>
              </p:cNvPr>
              <p:cNvSpPr/>
              <p:nvPr/>
            </p:nvSpPr>
            <p:spPr>
              <a:xfrm>
                <a:off x="9009867" y="1645032"/>
                <a:ext cx="2365739" cy="3828268"/>
              </a:xfrm>
              <a:prstGeom prst="roundRect">
                <a:avLst>
                  <a:gd name="adj" fmla="val 297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1B093AE-E011-42FE-AB95-66C9BFBDF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82748" y="1852126"/>
                <a:ext cx="599367" cy="28055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5F1A727-495B-4982-B3C7-671F9B44F5C2}"/>
                  </a:ext>
                </a:extLst>
              </p:cNvPr>
              <p:cNvSpPr txBox="1"/>
              <p:nvPr/>
            </p:nvSpPr>
            <p:spPr bwMode="auto">
              <a:xfrm>
                <a:off x="9199275" y="2239970"/>
                <a:ext cx="1887588" cy="850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12697" marR="0" indent="-25395" algn="l" defTabSz="457109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LIST LEVELS (BULLET LEVELS) </a:t>
                </a: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USE ABOVE TOOL IN THE TAB HOME TO CHANGE TEXT STYLES (ALSO USE TAB FUNCTION)</a:t>
                </a: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BE0B471-FCB7-47D8-9FB4-678E9DA02E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14617" y="1122667"/>
              <a:ext cx="1261627" cy="1565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33357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8" y="453495"/>
            <a:ext cx="10590002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56592" y="1644652"/>
            <a:ext cx="7332028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4D76E6-1904-4038-80C4-8BC46CEBB7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18" y="1644390"/>
            <a:ext cx="2443480" cy="4062675"/>
          </a:xfrm>
        </p:spPr>
        <p:txBody>
          <a:bodyPr lIns="0"/>
          <a:lstStyle>
            <a:lvl1pPr marL="0" indent="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4799" b="1" cap="all" spc="-1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600" baseline="0">
                <a:solidFill>
                  <a:schemeClr val="tx2"/>
                </a:solidFill>
              </a:defRPr>
            </a:lvl2pPr>
            <a:lvl3pPr marL="251950" indent="-251950">
              <a:lnSpc>
                <a:spcPct val="100000"/>
              </a:lnSpc>
              <a:buFont typeface="Verdana" panose="020B0604030504040204" pitchFamily="34" charset="0"/>
              <a:buChar char="•"/>
              <a:defRPr sz="1600" i="0" baseline="0">
                <a:solidFill>
                  <a:schemeClr val="tx2"/>
                </a:solidFill>
              </a:defRPr>
            </a:lvl3pPr>
            <a:lvl4pPr marL="271409" indent="-271409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2"/>
                </a:solidFill>
              </a:defRPr>
            </a:lvl4pPr>
            <a:lvl5pPr marL="271409" indent="-271409">
              <a:lnSpc>
                <a:spcPct val="100000"/>
              </a:lnSpc>
              <a:buFont typeface="+mj-lt"/>
              <a:buAutoNum type="alphaUcPeriod"/>
              <a:defRPr sz="1600" b="0" cap="none" spc="-50" baseline="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>
                <a:solidFill>
                  <a:schemeClr val="tx2"/>
                </a:solidFill>
              </a:defRPr>
            </a:lvl7pPr>
            <a:lvl8pPr marL="271409" indent="-271409">
              <a:buClr>
                <a:schemeClr val="tx2"/>
              </a:buClr>
              <a:buFont typeface="+mj-lt"/>
              <a:buAutoNum type="arabicParenR"/>
              <a:defRPr sz="1000">
                <a:solidFill>
                  <a:schemeClr val="tx2"/>
                </a:solidFill>
              </a:defRPr>
            </a:lvl8pPr>
            <a:lvl9pPr marL="271409" indent="-271409">
              <a:buClr>
                <a:schemeClr val="tx2"/>
              </a:buClr>
              <a:buFont typeface="+mj-lt"/>
              <a:buAutoNum type="alphaLcParenR"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12,9%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CAB1BFF-44E8-48FF-AF80-4144B6650A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618" y="4991259"/>
            <a:ext cx="2443479" cy="715807"/>
          </a:xfrm>
        </p:spPr>
        <p:txBody>
          <a:bodyPr lIns="0" anchor="b" anchorCtr="0"/>
          <a:lstStyle>
            <a:lvl1pPr marL="228554" indent="-228554">
              <a:lnSpc>
                <a:spcPct val="80000"/>
              </a:lnSpc>
              <a:spcAft>
                <a:spcPts val="1200"/>
              </a:spcAft>
              <a:buFont typeface="+mj-lt"/>
              <a:buAutoNum type="arabicParenR"/>
              <a:defRPr sz="1000" b="0" i="1" cap="none" spc="0" baseline="0">
                <a:solidFill>
                  <a:schemeClr val="bg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Note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BB98BEF1-8B24-44DD-B00E-B069E4D5C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29" name="Date_DateCustomA">
            <a:extLst>
              <a:ext uri="{FF2B5EF4-FFF2-40B4-BE49-F238E27FC236}">
                <a16:creationId xmlns:a16="http://schemas.microsoft.com/office/drawing/2014/main" id="{5AF2CA37-37E6-4F35-A8D3-13E15E825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FE8FCDCF-FAAC-48D8-97CE-71AEDA9EFE29}" type="datetime1">
              <a:rPr lang="en-GB" smtClean="0"/>
              <a:t>14/09/2020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C08E95C-A108-449E-AA24-2989A4642A1B}"/>
              </a:ext>
            </a:extLst>
          </p:cNvPr>
          <p:cNvGrpSpPr/>
          <p:nvPr userDrawn="1"/>
        </p:nvGrpSpPr>
        <p:grpSpPr>
          <a:xfrm>
            <a:off x="-1980751" y="3537801"/>
            <a:ext cx="1797025" cy="2906915"/>
            <a:chOff x="12403271" y="-1"/>
            <a:chExt cx="1796791" cy="29075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67BA9E9-E6FD-43CD-9C63-CB59B98DE9FA}"/>
                </a:ext>
              </a:extLst>
            </p:cNvPr>
            <p:cNvGrpSpPr/>
            <p:nvPr userDrawn="1"/>
          </p:nvGrpSpPr>
          <p:grpSpPr>
            <a:xfrm>
              <a:off x="12403271" y="-1"/>
              <a:ext cx="1796791" cy="2907588"/>
              <a:chOff x="9009867" y="1645032"/>
              <a:chExt cx="2365739" cy="382826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4ED11A2-1FA8-4D5C-95DC-296255DA7DE6}"/>
                  </a:ext>
                </a:extLst>
              </p:cNvPr>
              <p:cNvSpPr/>
              <p:nvPr/>
            </p:nvSpPr>
            <p:spPr>
              <a:xfrm>
                <a:off x="9009867" y="1645032"/>
                <a:ext cx="2365739" cy="3828268"/>
              </a:xfrm>
              <a:prstGeom prst="roundRect">
                <a:avLst>
                  <a:gd name="adj" fmla="val 297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5E16663-E9F6-4D4C-9422-559BC29D6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182748" y="1852126"/>
                <a:ext cx="599367" cy="28055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EF9199-7D6F-4B6A-AF35-F75259366BE9}"/>
                  </a:ext>
                </a:extLst>
              </p:cNvPr>
              <p:cNvSpPr txBox="1"/>
              <p:nvPr/>
            </p:nvSpPr>
            <p:spPr bwMode="auto">
              <a:xfrm>
                <a:off x="9199275" y="2239970"/>
                <a:ext cx="1887588" cy="850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12697" marR="0" indent="-25395" algn="l" defTabSz="457109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LIST LEVELS (BULLET LEVELS) </a:t>
                </a: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USE ABOVE TOOL IN THE TAB HOME TO CHANGE TEXT STYLES (ALSO USE TAB FUNCTION)</a:t>
                </a: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77BCF0F-D12B-4ADD-B578-30EC974B1E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2414617" y="1122667"/>
              <a:ext cx="1261627" cy="1565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41283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556C8-A731-4240-9800-194A4F70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8" y="452438"/>
            <a:ext cx="4072466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30FD33-AB9C-4A88-9BBB-1E385B91358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798618" y="1644652"/>
            <a:ext cx="4072467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9C52035C-C8B1-4C44-976C-626BFFA779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5578" y="5388899"/>
            <a:ext cx="5703042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85578" y="536905"/>
            <a:ext cx="5703042" cy="4851994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9DC368E-8BDB-41BB-B406-A3B0A25665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1" name="Date_DateCustomA">
            <a:extLst>
              <a:ext uri="{FF2B5EF4-FFF2-40B4-BE49-F238E27FC236}">
                <a16:creationId xmlns:a16="http://schemas.microsoft.com/office/drawing/2014/main" id="{6531AD21-BE76-4592-909B-A3B9638680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7E088B74-D5F8-4D6D-B466-6D0723103653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228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2CDE71F-8FC2-4DE4-9423-EE5714347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2443480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B1DDA8-1E6E-4FBF-BB03-A4586ACC43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2443480" cy="4061090"/>
          </a:xfrm>
        </p:spPr>
        <p:txBody>
          <a:bodyPr/>
          <a:lstStyle>
            <a:lvl4pPr>
              <a:defRPr sz="1400"/>
            </a:lvl4pPr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59BA8D-3D13-45A1-A0BE-92A0162F2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6592" y="5388899"/>
            <a:ext cx="7332029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56592" y="536905"/>
            <a:ext cx="7332029" cy="4851994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7D9B79D-FD5C-45BD-97EA-6B24E7C00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9" name="Date_DateCustomA">
            <a:extLst>
              <a:ext uri="{FF2B5EF4-FFF2-40B4-BE49-F238E27FC236}">
                <a16:creationId xmlns:a16="http://schemas.microsoft.com/office/drawing/2014/main" id="{11E666E0-9E5A-4A77-8B2D-91C35C227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2EEB1991-01A7-4A1C-9C66-872C05E5583D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8179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8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85580" y="1644652"/>
            <a:ext cx="5703041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B1DDA8-1E6E-4FBF-BB03-A4586ACC43C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98618" y="1644652"/>
            <a:ext cx="4072467" cy="4062413"/>
          </a:xfrm>
        </p:spPr>
        <p:txBody>
          <a:bodyPr/>
          <a:lstStyle>
            <a:lvl4pPr>
              <a:defRPr sz="1400"/>
            </a:lvl4pPr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85A6CB6-503A-43E4-95E9-49CCA6BE0A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85578" y="5388899"/>
            <a:ext cx="5703042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BE177DB-3D97-4178-B41E-C5E88E6EF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1" name="Date_DateCustomA">
            <a:extLst>
              <a:ext uri="{FF2B5EF4-FFF2-40B4-BE49-F238E27FC236}">
                <a16:creationId xmlns:a16="http://schemas.microsoft.com/office/drawing/2014/main" id="{A29EE775-E260-4614-9C8B-28623B33C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310C8F63-746D-49AA-89DD-F720C3C3E8E3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740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01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2443480" cy="3744247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0A7420-B42B-4A1E-801C-58F73E98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94D7C6-6298-49CF-9E54-6442A65BE7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56592" y="1644652"/>
            <a:ext cx="7332029" cy="4062413"/>
          </a:xfrm>
        </p:spPr>
        <p:txBody>
          <a:bodyPr/>
          <a:lstStyle>
            <a:lvl5pPr>
              <a:defRPr spc="-100" baseline="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6C9629C-CF41-41C8-B234-06D2B62B58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29" y="5388899"/>
            <a:ext cx="2445068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72ED723-2034-4873-8F5F-84CD3DF06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1" name="Date_DateCustomA">
            <a:extLst>
              <a:ext uri="{FF2B5EF4-FFF2-40B4-BE49-F238E27FC236}">
                <a16:creationId xmlns:a16="http://schemas.microsoft.com/office/drawing/2014/main" id="{70AABF26-1E97-4163-9AEB-8A08056A2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07D9B8B2-2B26-4659-AFD3-8F852FE9A4D5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8843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536905"/>
            <a:ext cx="10590002" cy="4851993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613110" y="906489"/>
            <a:ext cx="3257974" cy="21575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59BA8D-3D13-45A1-A0BE-92A0162F2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29" y="5388899"/>
            <a:ext cx="10591592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40854D9-4A7F-43DD-ADEE-729ECE38A7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9" name="Date_DateCustomA">
            <a:extLst>
              <a:ext uri="{FF2B5EF4-FFF2-40B4-BE49-F238E27FC236}">
                <a16:creationId xmlns:a16="http://schemas.microsoft.com/office/drawing/2014/main" id="{13B009AD-71AF-4311-AB8D-836DCA374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A2D02C2F-C8D1-4CA6-BC85-74B401D907FB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241720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A48E567-47F5-4B08-99D6-069385ECE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3950CBF-72E1-4385-99DA-211C9A719C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7029" y="5387834"/>
            <a:ext cx="4074055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561B5-A7F3-463C-BD8C-C2813F3D37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85578" y="5387835"/>
            <a:ext cx="5703042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B77179-6BCC-4E37-AE98-B3C52EB6D1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98618" y="1644652"/>
            <a:ext cx="4072467" cy="3743181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685578" y="1644652"/>
            <a:ext cx="5703042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5F701B6-51A4-429E-BAE7-303D346C10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2" name="Date_DateCustomA">
            <a:extLst>
              <a:ext uri="{FF2B5EF4-FFF2-40B4-BE49-F238E27FC236}">
                <a16:creationId xmlns:a16="http://schemas.microsoft.com/office/drawing/2014/main" id="{AF6FCEB8-934A-4A77-A838-C33FC03CC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9317641B-8A6E-4000-8D18-8C26E74C5E0D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361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8618" y="452438"/>
            <a:ext cx="10590002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8144935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618" y="5387835"/>
            <a:ext cx="8144935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9424118-58CD-42CA-86D2-8D172442E46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58046" y="1644652"/>
            <a:ext cx="1630575" cy="3744248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5AEC6E4-C3EF-4192-856D-9039F171C4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58046" y="5387835"/>
            <a:ext cx="1630575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C5D31929-EC68-4BA9-818F-D9E7F4391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4" name="Date_DateCustomA">
            <a:extLst>
              <a:ext uri="{FF2B5EF4-FFF2-40B4-BE49-F238E27FC236}">
                <a16:creationId xmlns:a16="http://schemas.microsoft.com/office/drawing/2014/main" id="{F7836BF7-FD55-405A-874B-61C805C2E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49976E51-1FC3-4474-950D-AA48067650FE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81891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fac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AD88E7-3B12-4449-81F1-3C8219EE7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618" y="5387835"/>
            <a:ext cx="3257974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7D20742-1518-4D1C-84E0-A50DB3F71A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71084" y="5387835"/>
            <a:ext cx="3257974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3257974" cy="3744247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71085" y="1644650"/>
            <a:ext cx="3257973" cy="3744249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AD0405A-0FD7-4F0F-AF7F-B2047DF5CF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43552" y="1644390"/>
            <a:ext cx="2445069" cy="4062675"/>
          </a:xfrm>
        </p:spPr>
        <p:txBody>
          <a:bodyPr lIns="0"/>
          <a:lstStyle>
            <a:lvl1pPr marL="0" indent="0">
              <a:lnSpc>
                <a:spcPct val="80000"/>
              </a:lnSpc>
              <a:spcAft>
                <a:spcPts val="1200"/>
              </a:spcAft>
              <a:buFont typeface="Arial" panose="020B0604020202020204" pitchFamily="34" charset="0"/>
              <a:buChar char="​"/>
              <a:defRPr sz="4799" b="1" cap="all" spc="-150" baseline="0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600" baseline="0">
                <a:solidFill>
                  <a:schemeClr val="tx2"/>
                </a:solidFill>
              </a:defRPr>
            </a:lvl2pPr>
            <a:lvl3pPr marL="251950" indent="-251950">
              <a:lnSpc>
                <a:spcPct val="100000"/>
              </a:lnSpc>
              <a:buFont typeface="Verdana" panose="020B0604030504040204" pitchFamily="34" charset="0"/>
              <a:buChar char="•"/>
              <a:defRPr sz="1600" i="0" baseline="0">
                <a:solidFill>
                  <a:schemeClr val="tx2"/>
                </a:solidFill>
              </a:defRPr>
            </a:lvl3pPr>
            <a:lvl4pPr marL="271409" indent="-271409">
              <a:lnSpc>
                <a:spcPct val="100000"/>
              </a:lnSpc>
              <a:buFont typeface="+mj-lt"/>
              <a:buAutoNum type="arabicPeriod"/>
              <a:defRPr sz="1600">
                <a:solidFill>
                  <a:schemeClr val="tx2"/>
                </a:solidFill>
              </a:defRPr>
            </a:lvl4pPr>
            <a:lvl5pPr marL="271409" indent="-271409">
              <a:lnSpc>
                <a:spcPct val="100000"/>
              </a:lnSpc>
              <a:buFont typeface="+mj-lt"/>
              <a:buAutoNum type="alphaUcPeriod"/>
              <a:defRPr sz="1600" b="0" cap="none" spc="-50" baseline="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>
                <a:solidFill>
                  <a:schemeClr val="tx2"/>
                </a:solidFill>
              </a:defRPr>
            </a:lvl7pPr>
            <a:lvl8pPr marL="271409" indent="-271409">
              <a:buClr>
                <a:schemeClr val="tx2"/>
              </a:buClr>
              <a:buFont typeface="+mj-lt"/>
              <a:buAutoNum type="arabicParenR"/>
              <a:defRPr sz="1000">
                <a:solidFill>
                  <a:schemeClr val="tx2"/>
                </a:solidFill>
              </a:defRPr>
            </a:lvl8pPr>
            <a:lvl9pPr marL="271409" indent="-271409">
              <a:buClr>
                <a:schemeClr val="tx2"/>
              </a:buClr>
              <a:buFont typeface="+mj-lt"/>
              <a:buAutoNum type="alphaLcParenR"/>
              <a:defRPr sz="10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12,9%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6</a:t>
            </a:r>
          </a:p>
          <a:p>
            <a:pPr lvl="6"/>
            <a:r>
              <a:rPr lang="en-GB"/>
              <a:t>7</a:t>
            </a:r>
          </a:p>
          <a:p>
            <a:pPr lvl="7"/>
            <a:r>
              <a:rPr lang="en-GB"/>
              <a:t>8</a:t>
            </a:r>
          </a:p>
          <a:p>
            <a:pPr lvl="8"/>
            <a:r>
              <a:rPr lang="en-GB"/>
              <a:t>9</a:t>
            </a:r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18E1753-D849-4306-90F0-AE9E3B1E4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6" name="Date_DateCustomA">
            <a:extLst>
              <a:ext uri="{FF2B5EF4-FFF2-40B4-BE49-F238E27FC236}">
                <a16:creationId xmlns:a16="http://schemas.microsoft.com/office/drawing/2014/main" id="{4824DA6C-1660-454E-AE9F-DA89A04C5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19B1F6A8-6B7A-461C-8C18-9117AB04685F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190045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A0290B9-8984-4B63-9584-E3AE12BC8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618" y="5387835"/>
            <a:ext cx="4886961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7ABCE10-41F5-4BFF-B780-36E38A40F9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00070" y="5387835"/>
            <a:ext cx="2443482" cy="317908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B139212-6CFC-41D2-8FC4-04AFFFB5F67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58046" y="5387835"/>
            <a:ext cx="1630575" cy="317907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4886961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500071" y="1644650"/>
            <a:ext cx="2443480" cy="3744249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B77179-6BCC-4E37-AE98-B3C52EB6D1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58046" y="1644652"/>
            <a:ext cx="1630575" cy="3744248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874BC50-6BE9-4C0E-B354-8E1950E1D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5" name="Date_DateCustomA">
            <a:extLst>
              <a:ext uri="{FF2B5EF4-FFF2-40B4-BE49-F238E27FC236}">
                <a16:creationId xmlns:a16="http://schemas.microsoft.com/office/drawing/2014/main" id="{A27BE1DC-8318-4E12-A678-697DBD215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670B47BD-1B93-49E8-8F1A-50F28146FAEE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006731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9AAF93-6D36-4195-82B9-DF0720EC5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8617" y="5387835"/>
            <a:ext cx="5701454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E2CB951-B63B-4713-9C55-151E8F7076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14564" y="5387835"/>
            <a:ext cx="1628988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ABF96D0-72C6-404F-8711-EC888AA24B2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58046" y="5387835"/>
            <a:ext cx="1630575" cy="318166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7029" y="1644652"/>
            <a:ext cx="5703042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4564" y="1644650"/>
            <a:ext cx="1628988" cy="3744249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B77179-6BCC-4E37-AE98-B3C52EB6D1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58046" y="1644652"/>
            <a:ext cx="1630575" cy="3744248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6ABE9CB-A3E8-48D2-82D8-BB162FBC2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6" name="Date_DateCustomA">
            <a:extLst>
              <a:ext uri="{FF2B5EF4-FFF2-40B4-BE49-F238E27FC236}">
                <a16:creationId xmlns:a16="http://schemas.microsoft.com/office/drawing/2014/main" id="{F8AC17EF-756D-46C0-9E6D-5F5BC1462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98217C0B-9033-4A97-8B9B-43B4113B467B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4843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23A1CA0-6B95-4682-8F2B-A2CB29E9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29" y="5387835"/>
            <a:ext cx="5703041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F8FEFC5-5B98-4110-A017-739F63CE87B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14565" y="5387835"/>
            <a:ext cx="1628987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ED6E484-ADE4-491D-A306-116A904F42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758046" y="3144372"/>
            <a:ext cx="1630575" cy="318166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D494126-0696-4DB9-B563-2B5C972242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58046" y="5387835"/>
            <a:ext cx="1630575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5701453" cy="3744247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4566" y="1644650"/>
            <a:ext cx="1628987" cy="3744249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B77179-6BCC-4E37-AE98-B3C52EB6D1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58046" y="1644652"/>
            <a:ext cx="1630575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FC1400A-42D9-4C67-90D8-FACAEC6622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046" y="3905375"/>
            <a:ext cx="1630575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spcAft>
                <a:spcPts val="0"/>
              </a:spcAft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567020D-E32F-49AD-ADAE-9E64ADBB8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32279A45-1217-4472-8344-3C0A19130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893200B9-2419-488B-B3B4-69557D1FB50C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7834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7">
            <a:extLst>
              <a:ext uri="{FF2B5EF4-FFF2-40B4-BE49-F238E27FC236}">
                <a16:creationId xmlns:a16="http://schemas.microsoft.com/office/drawing/2014/main" id="{6DA88F43-D409-4504-A063-DA4B451A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5701453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30" y="5387835"/>
            <a:ext cx="5703042" cy="317907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1F7B2BE-FFF8-4897-A35A-DDFEEB4911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14564" y="3145672"/>
            <a:ext cx="4074056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4564" y="1644651"/>
            <a:ext cx="4074056" cy="1483525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35B3C8D-4ACE-428F-8AD3-7A13F1213F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4566" y="5387835"/>
            <a:ext cx="1628987" cy="318166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A95160-7865-47B1-BBD0-32DA9C96FE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58044" y="5387835"/>
            <a:ext cx="1630576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623DC9-8DA0-4C2E-9B79-E43514C6D0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314566" y="3905374"/>
            <a:ext cx="1628987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FC1400A-42D9-4C67-90D8-FACAEC6622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044" y="3905375"/>
            <a:ext cx="1630576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51A90D8-504E-4DC5-901B-5180BA0DE1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21" name="Date_DateCustomA">
            <a:extLst>
              <a:ext uri="{FF2B5EF4-FFF2-40B4-BE49-F238E27FC236}">
                <a16:creationId xmlns:a16="http://schemas.microsoft.com/office/drawing/2014/main" id="{C64ACC7F-7EC9-4D88-B2D9-4BD783C75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F36191CC-81E4-40E2-A3EA-FD9630412644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1461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(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30" y="5388899"/>
            <a:ext cx="5703042" cy="316843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2DF0A72-5AF0-4ACE-B2DB-4155F465E0B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14564" y="3144193"/>
            <a:ext cx="1628988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F958486-0A01-4664-898B-849018028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314564" y="5387953"/>
            <a:ext cx="1628988" cy="318166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2AE0D8A-202F-43F6-AB72-839F68F57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58044" y="3144193"/>
            <a:ext cx="1630576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53D49DA-A17B-44D7-8EBB-64C685A2307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58044" y="5387953"/>
            <a:ext cx="1630576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5701453" cy="3744247"/>
          </a:xfrm>
          <a:solidFill>
            <a:srgbClr val="F6F6F4"/>
          </a:solidFill>
        </p:spPr>
        <p:txBody>
          <a:bodyPr tIns="0" anchor="t" anchorCtr="0"/>
          <a:lstStyle>
            <a:lvl1pPr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314564" y="1644651"/>
            <a:ext cx="1628988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623DC9-8DA0-4C2E-9B79-E43514C6D0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314564" y="3905374"/>
            <a:ext cx="1628988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9B77179-6BCC-4E37-AE98-B3C52EB6D1B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58044" y="1644652"/>
            <a:ext cx="1630576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FC1400A-42D9-4C67-90D8-FACAEC6622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045" y="3905375"/>
            <a:ext cx="1630575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109E8909-9BF2-426F-A556-859081C9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9EC51AE-5F71-4517-A9E0-7E30DE0DEA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23" name="Date_DateCustomA">
            <a:extLst>
              <a:ext uri="{FF2B5EF4-FFF2-40B4-BE49-F238E27FC236}">
                <a16:creationId xmlns:a16="http://schemas.microsoft.com/office/drawing/2014/main" id="{9986C71A-FB30-4BC3-80B0-20BC54170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F178DCDE-D1A1-4EB4-8F09-37541DFBB130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3348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440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mages (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EF889C6-83CD-4604-AD8C-C94AFB21FC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7029" y="5387953"/>
            <a:ext cx="3259562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Font typeface="Arial" panose="020B0604020202020204" pitchFamily="34" charset="0"/>
              <a:buChar char="​"/>
              <a:defRPr sz="1100" b="1" i="0" cap="all" spc="-50" baseline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sz="2400" baseline="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buFont typeface="Arial" panose="020B0604020202020204" pitchFamily="34" charset="0"/>
              <a:buChar char="​"/>
              <a:defRPr sz="1050" i="1">
                <a:solidFill>
                  <a:schemeClr val="bg2"/>
                </a:solidFill>
              </a:defRPr>
            </a:lvl3pPr>
            <a:lvl4pPr marL="176178" indent="-176178">
              <a:lnSpc>
                <a:spcPct val="100000"/>
              </a:lnSpc>
              <a:buFont typeface="+mj-lt"/>
              <a:buAutoNum type="arabicPeriod"/>
              <a:defRPr sz="1200">
                <a:solidFill>
                  <a:schemeClr val="bg2"/>
                </a:solidFill>
              </a:defRPr>
            </a:lvl4pPr>
            <a:lvl5pPr marL="176178" indent="-176178">
              <a:lnSpc>
                <a:spcPct val="100000"/>
              </a:lnSpc>
              <a:buFont typeface="+mj-lt"/>
              <a:buAutoNum type="alphaUcPeriod"/>
              <a:defRPr sz="1200" b="0" cap="none" baseline="0">
                <a:solidFill>
                  <a:schemeClr val="bg2"/>
                </a:solidFill>
              </a:defRPr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02B0B2F-7F53-4AFC-9446-DB6C5777E6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75849" y="3145672"/>
            <a:ext cx="6486776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662756F-E3F0-402D-9E22-0BE6B392C8C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085" y="5387953"/>
            <a:ext cx="1625812" cy="318166"/>
          </a:xfrm>
        </p:spPr>
        <p:txBody>
          <a:bodyPr lIns="0" anchor="b" anchorCtr="0"/>
          <a:lstStyle>
            <a:lvl1pPr marL="0" indent="0" algn="l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BE7208CB-CE86-4F3D-B12C-D8268891AA4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14566" y="5387953"/>
            <a:ext cx="1628987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6E02B92-F862-4F76-B8DC-8C3D1FC7F9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58046" y="5387953"/>
            <a:ext cx="1630575" cy="318166"/>
          </a:xfrm>
        </p:spPr>
        <p:txBody>
          <a:bodyPr lIns="0" anchor="b" anchorCtr="0"/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1pPr>
            <a:lvl2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2pPr>
            <a:lvl3pPr marL="0" indent="0"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3pPr>
            <a:lvl4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4pPr>
            <a:lvl5pPr>
              <a:lnSpc>
                <a:spcPct val="80000"/>
              </a:lnSpc>
              <a:spcAft>
                <a:spcPts val="0"/>
              </a:spcAft>
              <a:buNone/>
              <a:defRPr sz="1100" b="1" cap="all" baseline="0"/>
            </a:lvl5pPr>
          </a:lstStyle>
          <a:p>
            <a:pPr lvl="0"/>
            <a:r>
              <a:rPr lang="en-GB"/>
              <a:t>Image text</a:t>
            </a:r>
            <a:endParaRPr lang="en-GB" dirty="0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D7B8568A-A4E1-4039-824E-AC07066BFE6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8618" y="1644652"/>
            <a:ext cx="3257974" cy="3744247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4" name="Picture Placeholder 3">
            <a:extLst>
              <a:ext uri="{FF2B5EF4-FFF2-40B4-BE49-F238E27FC236}">
                <a16:creationId xmlns:a16="http://schemas.microsoft.com/office/drawing/2014/main" id="{CF0DD355-BD0E-4C7A-AAD1-CDB85E6B5D3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871084" y="1644651"/>
            <a:ext cx="6517536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BD840AF9-BBF8-4202-BC96-375E5BEB71A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871085" y="3905096"/>
            <a:ext cx="1628987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E3623DC9-8DA0-4C2E-9B79-E43514C6D03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314566" y="3905374"/>
            <a:ext cx="1628987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4FC1400A-42D9-4C67-90D8-FACAEC66223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758045" y="3905375"/>
            <a:ext cx="1630575" cy="1483525"/>
          </a:xfrm>
          <a:solidFill>
            <a:srgbClr val="F6F6F4"/>
          </a:solidFill>
        </p:spPr>
        <p:txBody>
          <a:bodyPr tIns="0" anchor="t" anchorCtr="0"/>
          <a:lstStyle>
            <a:lvl1pPr marL="0" indent="0">
              <a:buNone/>
              <a:defRPr/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299AE5C6-8512-40FE-B386-E39B56597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DB9DA6D0-8869-4337-BEAF-0ADAFE06F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24" name="Date_DateCustomA">
            <a:extLst>
              <a:ext uri="{FF2B5EF4-FFF2-40B4-BE49-F238E27FC236}">
                <a16:creationId xmlns:a16="http://schemas.microsoft.com/office/drawing/2014/main" id="{A387D7D7-69FC-41FF-BDFD-687A499B61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5944EB0A-8F31-4F12-A58B-82FA23A642B9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703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/>
          <p:cNvSpPr/>
          <p:nvPr userDrawn="1"/>
        </p:nvSpPr>
        <p:spPr>
          <a:xfrm>
            <a:off x="0" y="0"/>
            <a:ext cx="12191187" cy="6856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4787" cy="6860012"/>
          </a:xfrm>
          <a:solidFill>
            <a:srgbClr val="F6F6F4"/>
          </a:solidFill>
        </p:spPr>
        <p:txBody>
          <a:bodyPr tIns="0" anchor="t" anchorCtr="0"/>
          <a:lstStyle>
            <a:lvl1pPr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034" y="452439"/>
            <a:ext cx="10556574" cy="1056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1C804A56-02C2-4000-8DE1-4C682601C7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98617" y="6158174"/>
            <a:ext cx="1220559" cy="255541"/>
          </a:xfrm>
          <a:custGeom>
            <a:avLst/>
            <a:gdLst>
              <a:gd name="connsiteX0" fmla="*/ 10555461 w 20742935"/>
              <a:gd name="connsiteY0" fmla="*/ 2313797 h 4374000"/>
              <a:gd name="connsiteX1" fmla="*/ 11078393 w 20742935"/>
              <a:gd name="connsiteY1" fmla="*/ 2313797 h 4374000"/>
              <a:gd name="connsiteX2" fmla="*/ 11427013 w 20742935"/>
              <a:gd name="connsiteY2" fmla="*/ 2549249 h 4374000"/>
              <a:gd name="connsiteX3" fmla="*/ 11097761 w 20742935"/>
              <a:gd name="connsiteY3" fmla="*/ 2784701 h 4374000"/>
              <a:gd name="connsiteX4" fmla="*/ 10555461 w 20742935"/>
              <a:gd name="connsiteY4" fmla="*/ 2784701 h 4374000"/>
              <a:gd name="connsiteX5" fmla="*/ 10555461 w 20742935"/>
              <a:gd name="connsiteY5" fmla="*/ 2313797 h 4374000"/>
              <a:gd name="connsiteX6" fmla="*/ 5442357 w 20742935"/>
              <a:gd name="connsiteY6" fmla="*/ 1627063 h 4374000"/>
              <a:gd name="connsiteX7" fmla="*/ 5732875 w 20742935"/>
              <a:gd name="connsiteY7" fmla="*/ 2313797 h 4374000"/>
              <a:gd name="connsiteX8" fmla="*/ 5151840 w 20742935"/>
              <a:gd name="connsiteY8" fmla="*/ 2313797 h 4374000"/>
              <a:gd name="connsiteX9" fmla="*/ 2556552 w 20742935"/>
              <a:gd name="connsiteY9" fmla="*/ 1509337 h 4374000"/>
              <a:gd name="connsiteX10" fmla="*/ 3002012 w 20742935"/>
              <a:gd name="connsiteY10" fmla="*/ 1509337 h 4374000"/>
              <a:gd name="connsiteX11" fmla="*/ 3350633 w 20742935"/>
              <a:gd name="connsiteY11" fmla="*/ 1803652 h 4374000"/>
              <a:gd name="connsiteX12" fmla="*/ 3002012 w 20742935"/>
              <a:gd name="connsiteY12" fmla="*/ 2117588 h 4374000"/>
              <a:gd name="connsiteX13" fmla="*/ 2556552 w 20742935"/>
              <a:gd name="connsiteY13" fmla="*/ 2117588 h 4374000"/>
              <a:gd name="connsiteX14" fmla="*/ 2556552 w 20742935"/>
              <a:gd name="connsiteY14" fmla="*/ 1509337 h 4374000"/>
              <a:gd name="connsiteX15" fmla="*/ 10555461 w 20742935"/>
              <a:gd name="connsiteY15" fmla="*/ 1489716 h 4374000"/>
              <a:gd name="connsiteX16" fmla="*/ 11000921 w 20742935"/>
              <a:gd name="connsiteY16" fmla="*/ 1489716 h 4374000"/>
              <a:gd name="connsiteX17" fmla="*/ 11310807 w 20742935"/>
              <a:gd name="connsiteY17" fmla="*/ 1725168 h 4374000"/>
              <a:gd name="connsiteX18" fmla="*/ 10981553 w 20742935"/>
              <a:gd name="connsiteY18" fmla="*/ 1940999 h 4374000"/>
              <a:gd name="connsiteX19" fmla="*/ 10555461 w 20742935"/>
              <a:gd name="connsiteY19" fmla="*/ 1940999 h 4374000"/>
              <a:gd name="connsiteX20" fmla="*/ 10555461 w 20742935"/>
              <a:gd name="connsiteY20" fmla="*/ 1489716 h 4374000"/>
              <a:gd name="connsiteX21" fmla="*/ 10342417 w 20742935"/>
              <a:gd name="connsiteY21" fmla="*/ 1097297 h 4374000"/>
              <a:gd name="connsiteX22" fmla="*/ 10110001 w 20742935"/>
              <a:gd name="connsiteY22" fmla="*/ 1332749 h 4374000"/>
              <a:gd name="connsiteX23" fmla="*/ 10110001 w 20742935"/>
              <a:gd name="connsiteY23" fmla="*/ 2941669 h 4374000"/>
              <a:gd name="connsiteX24" fmla="*/ 10342417 w 20742935"/>
              <a:gd name="connsiteY24" fmla="*/ 3177120 h 4374000"/>
              <a:gd name="connsiteX25" fmla="*/ 11097761 w 20742935"/>
              <a:gd name="connsiteY25" fmla="*/ 3177120 h 4374000"/>
              <a:gd name="connsiteX26" fmla="*/ 11872473 w 20742935"/>
              <a:gd name="connsiteY26" fmla="*/ 2608112 h 4374000"/>
              <a:gd name="connsiteX27" fmla="*/ 11485117 w 20742935"/>
              <a:gd name="connsiteY27" fmla="*/ 2097967 h 4374000"/>
              <a:gd name="connsiteX28" fmla="*/ 11756267 w 20742935"/>
              <a:gd name="connsiteY28" fmla="*/ 1627063 h 4374000"/>
              <a:gd name="connsiteX29" fmla="*/ 11620693 w 20742935"/>
              <a:gd name="connsiteY29" fmla="*/ 1273886 h 4374000"/>
              <a:gd name="connsiteX30" fmla="*/ 11078393 w 20742935"/>
              <a:gd name="connsiteY30" fmla="*/ 1097297 h 4374000"/>
              <a:gd name="connsiteX31" fmla="*/ 2324139 w 20742935"/>
              <a:gd name="connsiteY31" fmla="*/ 1097297 h 4374000"/>
              <a:gd name="connsiteX32" fmla="*/ 2091725 w 20742935"/>
              <a:gd name="connsiteY32" fmla="*/ 1332749 h 4374000"/>
              <a:gd name="connsiteX33" fmla="*/ 2091725 w 20742935"/>
              <a:gd name="connsiteY33" fmla="*/ 2961290 h 4374000"/>
              <a:gd name="connsiteX34" fmla="*/ 2324139 w 20742935"/>
              <a:gd name="connsiteY34" fmla="*/ 3196741 h 4374000"/>
              <a:gd name="connsiteX35" fmla="*/ 2556552 w 20742935"/>
              <a:gd name="connsiteY35" fmla="*/ 2961290 h 4374000"/>
              <a:gd name="connsiteX36" fmla="*/ 2556552 w 20742935"/>
              <a:gd name="connsiteY36" fmla="*/ 2510007 h 4374000"/>
              <a:gd name="connsiteX37" fmla="*/ 2905173 w 20742935"/>
              <a:gd name="connsiteY37" fmla="*/ 2510007 h 4374000"/>
              <a:gd name="connsiteX38" fmla="*/ 3350633 w 20742935"/>
              <a:gd name="connsiteY38" fmla="*/ 3079016 h 4374000"/>
              <a:gd name="connsiteX39" fmla="*/ 3563679 w 20742935"/>
              <a:gd name="connsiteY39" fmla="*/ 3196741 h 4374000"/>
              <a:gd name="connsiteX40" fmla="*/ 3796093 w 20742935"/>
              <a:gd name="connsiteY40" fmla="*/ 2980911 h 4374000"/>
              <a:gd name="connsiteX41" fmla="*/ 3718621 w 20742935"/>
              <a:gd name="connsiteY41" fmla="*/ 2804322 h 4374000"/>
              <a:gd name="connsiteX42" fmla="*/ 3408736 w 20742935"/>
              <a:gd name="connsiteY42" fmla="*/ 2431523 h 4374000"/>
              <a:gd name="connsiteX43" fmla="*/ 3815461 w 20742935"/>
              <a:gd name="connsiteY43" fmla="*/ 1784031 h 4374000"/>
              <a:gd name="connsiteX44" fmla="*/ 3641150 w 20742935"/>
              <a:gd name="connsiteY44" fmla="*/ 1313128 h 4374000"/>
              <a:gd name="connsiteX45" fmla="*/ 3040748 w 20742935"/>
              <a:gd name="connsiteY45" fmla="*/ 1097297 h 4374000"/>
              <a:gd name="connsiteX46" fmla="*/ 2324139 w 20742935"/>
              <a:gd name="connsiteY46" fmla="*/ 1097297 h 4374000"/>
              <a:gd name="connsiteX47" fmla="*/ 17799025 w 20742935"/>
              <a:gd name="connsiteY47" fmla="*/ 1077676 h 4374000"/>
              <a:gd name="connsiteX48" fmla="*/ 17585981 w 20742935"/>
              <a:gd name="connsiteY48" fmla="*/ 1313128 h 4374000"/>
              <a:gd name="connsiteX49" fmla="*/ 17585981 w 20742935"/>
              <a:gd name="connsiteY49" fmla="*/ 2941669 h 4374000"/>
              <a:gd name="connsiteX50" fmla="*/ 17799025 w 20742935"/>
              <a:gd name="connsiteY50" fmla="*/ 3177120 h 4374000"/>
              <a:gd name="connsiteX51" fmla="*/ 18883625 w 20742935"/>
              <a:gd name="connsiteY51" fmla="*/ 3177120 h 4374000"/>
              <a:gd name="connsiteX52" fmla="*/ 19077301 w 20742935"/>
              <a:gd name="connsiteY52" fmla="*/ 2980911 h 4374000"/>
              <a:gd name="connsiteX53" fmla="*/ 18883625 w 20742935"/>
              <a:gd name="connsiteY53" fmla="*/ 2765080 h 4374000"/>
              <a:gd name="connsiteX54" fmla="*/ 18031441 w 20742935"/>
              <a:gd name="connsiteY54" fmla="*/ 2765080 h 4374000"/>
              <a:gd name="connsiteX55" fmla="*/ 18031441 w 20742935"/>
              <a:gd name="connsiteY55" fmla="*/ 1313128 h 4374000"/>
              <a:gd name="connsiteX56" fmla="*/ 17799025 w 20742935"/>
              <a:gd name="connsiteY56" fmla="*/ 1077676 h 4374000"/>
              <a:gd name="connsiteX57" fmla="*/ 15707301 w 20742935"/>
              <a:gd name="connsiteY57" fmla="*/ 1077676 h 4374000"/>
              <a:gd name="connsiteX58" fmla="*/ 15474889 w 20742935"/>
              <a:gd name="connsiteY58" fmla="*/ 1313128 h 4374000"/>
              <a:gd name="connsiteX59" fmla="*/ 15474889 w 20742935"/>
              <a:gd name="connsiteY59" fmla="*/ 2941669 h 4374000"/>
              <a:gd name="connsiteX60" fmla="*/ 15707301 w 20742935"/>
              <a:gd name="connsiteY60" fmla="*/ 3177120 h 4374000"/>
              <a:gd name="connsiteX61" fmla="*/ 16772533 w 20742935"/>
              <a:gd name="connsiteY61" fmla="*/ 3177120 h 4374000"/>
              <a:gd name="connsiteX62" fmla="*/ 16985577 w 20742935"/>
              <a:gd name="connsiteY62" fmla="*/ 2980911 h 4374000"/>
              <a:gd name="connsiteX63" fmla="*/ 16772533 w 20742935"/>
              <a:gd name="connsiteY63" fmla="*/ 2765080 h 4374000"/>
              <a:gd name="connsiteX64" fmla="*/ 15939717 w 20742935"/>
              <a:gd name="connsiteY64" fmla="*/ 2765080 h 4374000"/>
              <a:gd name="connsiteX65" fmla="*/ 15939717 w 20742935"/>
              <a:gd name="connsiteY65" fmla="*/ 1313128 h 4374000"/>
              <a:gd name="connsiteX66" fmla="*/ 15707301 w 20742935"/>
              <a:gd name="connsiteY66" fmla="*/ 1077676 h 4374000"/>
              <a:gd name="connsiteX67" fmla="*/ 7417875 w 20742935"/>
              <a:gd name="connsiteY67" fmla="*/ 1077676 h 4374000"/>
              <a:gd name="connsiteX68" fmla="*/ 7166093 w 20742935"/>
              <a:gd name="connsiteY68" fmla="*/ 1293507 h 4374000"/>
              <a:gd name="connsiteX69" fmla="*/ 7166093 w 20742935"/>
              <a:gd name="connsiteY69" fmla="*/ 2961290 h 4374000"/>
              <a:gd name="connsiteX70" fmla="*/ 7398507 w 20742935"/>
              <a:gd name="connsiteY70" fmla="*/ 3196741 h 4374000"/>
              <a:gd name="connsiteX71" fmla="*/ 7611553 w 20742935"/>
              <a:gd name="connsiteY71" fmla="*/ 2961290 h 4374000"/>
              <a:gd name="connsiteX72" fmla="*/ 7611553 w 20742935"/>
              <a:gd name="connsiteY72" fmla="*/ 1940999 h 4374000"/>
              <a:gd name="connsiteX73" fmla="*/ 7998909 w 20742935"/>
              <a:gd name="connsiteY73" fmla="*/ 2549249 h 4374000"/>
              <a:gd name="connsiteX74" fmla="*/ 8192589 w 20742935"/>
              <a:gd name="connsiteY74" fmla="*/ 2666975 h 4374000"/>
              <a:gd name="connsiteX75" fmla="*/ 8386265 w 20742935"/>
              <a:gd name="connsiteY75" fmla="*/ 2549249 h 4374000"/>
              <a:gd name="connsiteX76" fmla="*/ 8773621 w 20742935"/>
              <a:gd name="connsiteY76" fmla="*/ 1921378 h 4374000"/>
              <a:gd name="connsiteX77" fmla="*/ 8773621 w 20742935"/>
              <a:gd name="connsiteY77" fmla="*/ 2961290 h 4374000"/>
              <a:gd name="connsiteX78" fmla="*/ 9006037 w 20742935"/>
              <a:gd name="connsiteY78" fmla="*/ 3196741 h 4374000"/>
              <a:gd name="connsiteX79" fmla="*/ 9238449 w 20742935"/>
              <a:gd name="connsiteY79" fmla="*/ 2961290 h 4374000"/>
              <a:gd name="connsiteX80" fmla="*/ 9238449 w 20742935"/>
              <a:gd name="connsiteY80" fmla="*/ 1293507 h 4374000"/>
              <a:gd name="connsiteX81" fmla="*/ 8986669 w 20742935"/>
              <a:gd name="connsiteY81" fmla="*/ 1077676 h 4374000"/>
              <a:gd name="connsiteX82" fmla="*/ 8734887 w 20742935"/>
              <a:gd name="connsiteY82" fmla="*/ 1215023 h 4374000"/>
              <a:gd name="connsiteX83" fmla="*/ 8211955 w 20742935"/>
              <a:gd name="connsiteY83" fmla="*/ 2097967 h 4374000"/>
              <a:gd name="connsiteX84" fmla="*/ 7669657 w 20742935"/>
              <a:gd name="connsiteY84" fmla="*/ 1215023 h 4374000"/>
              <a:gd name="connsiteX85" fmla="*/ 7417875 w 20742935"/>
              <a:gd name="connsiteY85" fmla="*/ 1077676 h 4374000"/>
              <a:gd name="connsiteX86" fmla="*/ 5461725 w 20742935"/>
              <a:gd name="connsiteY86" fmla="*/ 1058055 h 4374000"/>
              <a:gd name="connsiteX87" fmla="*/ 5171208 w 20742935"/>
              <a:gd name="connsiteY87" fmla="*/ 1234644 h 4374000"/>
              <a:gd name="connsiteX88" fmla="*/ 4454599 w 20742935"/>
              <a:gd name="connsiteY88" fmla="*/ 2882806 h 4374000"/>
              <a:gd name="connsiteX89" fmla="*/ 4435231 w 20742935"/>
              <a:gd name="connsiteY89" fmla="*/ 3000532 h 4374000"/>
              <a:gd name="connsiteX90" fmla="*/ 4648277 w 20742935"/>
              <a:gd name="connsiteY90" fmla="*/ 3196741 h 4374000"/>
              <a:gd name="connsiteX91" fmla="*/ 4841955 w 20742935"/>
              <a:gd name="connsiteY91" fmla="*/ 3059395 h 4374000"/>
              <a:gd name="connsiteX92" fmla="*/ 4996897 w 20742935"/>
              <a:gd name="connsiteY92" fmla="*/ 2706217 h 4374000"/>
              <a:gd name="connsiteX93" fmla="*/ 5907185 w 20742935"/>
              <a:gd name="connsiteY93" fmla="*/ 2706217 h 4374000"/>
              <a:gd name="connsiteX94" fmla="*/ 6042760 w 20742935"/>
              <a:gd name="connsiteY94" fmla="*/ 3059395 h 4374000"/>
              <a:gd name="connsiteX95" fmla="*/ 6255805 w 20742935"/>
              <a:gd name="connsiteY95" fmla="*/ 3196741 h 4374000"/>
              <a:gd name="connsiteX96" fmla="*/ 6468853 w 20742935"/>
              <a:gd name="connsiteY96" fmla="*/ 3000532 h 4374000"/>
              <a:gd name="connsiteX97" fmla="*/ 6449485 w 20742935"/>
              <a:gd name="connsiteY97" fmla="*/ 2882806 h 4374000"/>
              <a:gd name="connsiteX98" fmla="*/ 5732875 w 20742935"/>
              <a:gd name="connsiteY98" fmla="*/ 1234644 h 4374000"/>
              <a:gd name="connsiteX99" fmla="*/ 5461725 w 20742935"/>
              <a:gd name="connsiteY99" fmla="*/ 1058055 h 4374000"/>
              <a:gd name="connsiteX100" fmla="*/ 847119 w 20742935"/>
              <a:gd name="connsiteY100" fmla="*/ 0 h 4374000"/>
              <a:gd name="connsiteX101" fmla="*/ 14021983 w 20742935"/>
              <a:gd name="connsiteY101" fmla="*/ 0 h 4374000"/>
              <a:gd name="connsiteX102" fmla="*/ 14021847 w 20742935"/>
              <a:gd name="connsiteY102" fmla="*/ 630 h 4374000"/>
              <a:gd name="connsiteX103" fmla="*/ 13789889 w 20742935"/>
              <a:gd name="connsiteY103" fmla="*/ 1077676 h 4374000"/>
              <a:gd name="connsiteX104" fmla="*/ 13615577 w 20742935"/>
              <a:gd name="connsiteY104" fmla="*/ 1058055 h 4374000"/>
              <a:gd name="connsiteX105" fmla="*/ 12511613 w 20742935"/>
              <a:gd name="connsiteY105" fmla="*/ 2137209 h 4374000"/>
              <a:gd name="connsiteX106" fmla="*/ 13596209 w 20742935"/>
              <a:gd name="connsiteY106" fmla="*/ 3216362 h 4374000"/>
              <a:gd name="connsiteX107" fmla="*/ 14700175 w 20742935"/>
              <a:gd name="connsiteY107" fmla="*/ 2137209 h 4374000"/>
              <a:gd name="connsiteX108" fmla="*/ 14583969 w 20742935"/>
              <a:gd name="connsiteY108" fmla="*/ 1646684 h 4374000"/>
              <a:gd name="connsiteX109" fmla="*/ 14196613 w 20742935"/>
              <a:gd name="connsiteY109" fmla="*/ 1940999 h 4374000"/>
              <a:gd name="connsiteX110" fmla="*/ 14235349 w 20742935"/>
              <a:gd name="connsiteY110" fmla="*/ 2137209 h 4374000"/>
              <a:gd name="connsiteX111" fmla="*/ 13615577 w 20742935"/>
              <a:gd name="connsiteY111" fmla="*/ 2784701 h 4374000"/>
              <a:gd name="connsiteX112" fmla="*/ 12976439 w 20742935"/>
              <a:gd name="connsiteY112" fmla="*/ 2137209 h 4374000"/>
              <a:gd name="connsiteX113" fmla="*/ 13596209 w 20742935"/>
              <a:gd name="connsiteY113" fmla="*/ 1489716 h 4374000"/>
              <a:gd name="connsiteX114" fmla="*/ 13693049 w 20742935"/>
              <a:gd name="connsiteY114" fmla="*/ 1489716 h 4374000"/>
              <a:gd name="connsiteX115" fmla="*/ 13518737 w 20742935"/>
              <a:gd name="connsiteY115" fmla="*/ 2274556 h 4374000"/>
              <a:gd name="connsiteX116" fmla="*/ 13576841 w 20742935"/>
              <a:gd name="connsiteY116" fmla="*/ 2313797 h 4374000"/>
              <a:gd name="connsiteX117" fmla="*/ 15302449 w 20742935"/>
              <a:gd name="connsiteY117" fmla="*/ 208867 h 4374000"/>
              <a:gd name="connsiteX118" fmla="*/ 15473677 w 20742935"/>
              <a:gd name="connsiteY118" fmla="*/ 0 h 4374000"/>
              <a:gd name="connsiteX119" fmla="*/ 19895817 w 20742935"/>
              <a:gd name="connsiteY119" fmla="*/ 0 h 4374000"/>
              <a:gd name="connsiteX120" fmla="*/ 20086775 w 20742935"/>
              <a:gd name="connsiteY120" fmla="*/ 11552 h 4374000"/>
              <a:gd name="connsiteX121" fmla="*/ 20739957 w 20742935"/>
              <a:gd name="connsiteY121" fmla="*/ 787481 h 4374000"/>
              <a:gd name="connsiteX122" fmla="*/ 20742935 w 20742935"/>
              <a:gd name="connsiteY122" fmla="*/ 901016 h 4374000"/>
              <a:gd name="connsiteX123" fmla="*/ 20742935 w 20742935"/>
              <a:gd name="connsiteY123" fmla="*/ 3471506 h 4374000"/>
              <a:gd name="connsiteX124" fmla="*/ 20739957 w 20742935"/>
              <a:gd name="connsiteY124" fmla="*/ 3585041 h 4374000"/>
              <a:gd name="connsiteX125" fmla="*/ 19871385 w 20742935"/>
              <a:gd name="connsiteY125" fmla="*/ 4374000 h 4374000"/>
              <a:gd name="connsiteX126" fmla="*/ 871552 w 20742935"/>
              <a:gd name="connsiteY126" fmla="*/ 4374000 h 4374000"/>
              <a:gd name="connsiteX127" fmla="*/ 0 w 20742935"/>
              <a:gd name="connsiteY127" fmla="*/ 3471435 h 4374000"/>
              <a:gd name="connsiteX128" fmla="*/ 0 w 20742935"/>
              <a:gd name="connsiteY128" fmla="*/ 901087 h 4374000"/>
              <a:gd name="connsiteX129" fmla="*/ 656161 w 20742935"/>
              <a:gd name="connsiteY129" fmla="*/ 11552 h 43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0742935" h="4374000">
                <a:moveTo>
                  <a:pt x="10555461" y="2313797"/>
                </a:moveTo>
                <a:cubicBezTo>
                  <a:pt x="10555461" y="2313797"/>
                  <a:pt x="10555461" y="2313797"/>
                  <a:pt x="11078393" y="2313797"/>
                </a:cubicBezTo>
                <a:cubicBezTo>
                  <a:pt x="11310807" y="2313797"/>
                  <a:pt x="11427013" y="2411902"/>
                  <a:pt x="11427013" y="2549249"/>
                </a:cubicBezTo>
                <a:cubicBezTo>
                  <a:pt x="11427013" y="2706217"/>
                  <a:pt x="11291439" y="2784701"/>
                  <a:pt x="11097761" y="2784701"/>
                </a:cubicBezTo>
                <a:cubicBezTo>
                  <a:pt x="11097761" y="2784701"/>
                  <a:pt x="11097761" y="2784701"/>
                  <a:pt x="10555461" y="2784701"/>
                </a:cubicBezTo>
                <a:cubicBezTo>
                  <a:pt x="10555461" y="2784701"/>
                  <a:pt x="10555461" y="2784701"/>
                  <a:pt x="10555461" y="2313797"/>
                </a:cubicBezTo>
                <a:close/>
                <a:moveTo>
                  <a:pt x="5442357" y="1627063"/>
                </a:moveTo>
                <a:cubicBezTo>
                  <a:pt x="5442357" y="1627063"/>
                  <a:pt x="5442357" y="1627063"/>
                  <a:pt x="5732875" y="2313797"/>
                </a:cubicBezTo>
                <a:cubicBezTo>
                  <a:pt x="5732875" y="2313797"/>
                  <a:pt x="5732875" y="2313797"/>
                  <a:pt x="5151840" y="2313797"/>
                </a:cubicBezTo>
                <a:close/>
                <a:moveTo>
                  <a:pt x="2556552" y="1509337"/>
                </a:moveTo>
                <a:cubicBezTo>
                  <a:pt x="2556552" y="1509337"/>
                  <a:pt x="2556552" y="1509337"/>
                  <a:pt x="3002012" y="1509337"/>
                </a:cubicBezTo>
                <a:cubicBezTo>
                  <a:pt x="3215058" y="1509337"/>
                  <a:pt x="3350633" y="1607442"/>
                  <a:pt x="3350633" y="1803652"/>
                </a:cubicBezTo>
                <a:cubicBezTo>
                  <a:pt x="3350633" y="1980241"/>
                  <a:pt x="3234426" y="2117588"/>
                  <a:pt x="3002012" y="2117588"/>
                </a:cubicBezTo>
                <a:cubicBezTo>
                  <a:pt x="3002012" y="2117588"/>
                  <a:pt x="3002012" y="2117588"/>
                  <a:pt x="2556552" y="2117588"/>
                </a:cubicBezTo>
                <a:cubicBezTo>
                  <a:pt x="2556552" y="2117588"/>
                  <a:pt x="2556552" y="2117588"/>
                  <a:pt x="2556552" y="1509337"/>
                </a:cubicBezTo>
                <a:close/>
                <a:moveTo>
                  <a:pt x="10555461" y="1489716"/>
                </a:moveTo>
                <a:cubicBezTo>
                  <a:pt x="10555461" y="1489716"/>
                  <a:pt x="10555461" y="1489716"/>
                  <a:pt x="11000921" y="1489716"/>
                </a:cubicBezTo>
                <a:cubicBezTo>
                  <a:pt x="11194601" y="1489716"/>
                  <a:pt x="11310807" y="1568200"/>
                  <a:pt x="11310807" y="1725168"/>
                </a:cubicBezTo>
                <a:cubicBezTo>
                  <a:pt x="11310807" y="1882136"/>
                  <a:pt x="11175233" y="1940999"/>
                  <a:pt x="10981553" y="1940999"/>
                </a:cubicBezTo>
                <a:cubicBezTo>
                  <a:pt x="10981553" y="1940999"/>
                  <a:pt x="10981553" y="1940999"/>
                  <a:pt x="10555461" y="1940999"/>
                </a:cubicBezTo>
                <a:cubicBezTo>
                  <a:pt x="10555461" y="1940999"/>
                  <a:pt x="10555461" y="1940999"/>
                  <a:pt x="10555461" y="1489716"/>
                </a:cubicBezTo>
                <a:close/>
                <a:moveTo>
                  <a:pt x="10342417" y="1097297"/>
                </a:moveTo>
                <a:cubicBezTo>
                  <a:pt x="10206841" y="1097297"/>
                  <a:pt x="10110001" y="1175781"/>
                  <a:pt x="10110001" y="1332749"/>
                </a:cubicBezTo>
                <a:cubicBezTo>
                  <a:pt x="10110001" y="1332749"/>
                  <a:pt x="10110001" y="1332749"/>
                  <a:pt x="10110001" y="2941669"/>
                </a:cubicBezTo>
                <a:cubicBezTo>
                  <a:pt x="10110001" y="3098637"/>
                  <a:pt x="10206841" y="3177120"/>
                  <a:pt x="10342417" y="3177120"/>
                </a:cubicBezTo>
                <a:cubicBezTo>
                  <a:pt x="10342417" y="3177120"/>
                  <a:pt x="10342417" y="3177120"/>
                  <a:pt x="11097761" y="3177120"/>
                </a:cubicBezTo>
                <a:cubicBezTo>
                  <a:pt x="11562589" y="3177120"/>
                  <a:pt x="11872473" y="3000532"/>
                  <a:pt x="11872473" y="2608112"/>
                </a:cubicBezTo>
                <a:cubicBezTo>
                  <a:pt x="11872473" y="2313797"/>
                  <a:pt x="11717531" y="2176451"/>
                  <a:pt x="11485117" y="2097967"/>
                </a:cubicBezTo>
                <a:cubicBezTo>
                  <a:pt x="11640061" y="1999862"/>
                  <a:pt x="11756267" y="1882136"/>
                  <a:pt x="11756267" y="1627063"/>
                </a:cubicBezTo>
                <a:cubicBezTo>
                  <a:pt x="11756267" y="1489716"/>
                  <a:pt x="11717531" y="1371991"/>
                  <a:pt x="11620693" y="1273886"/>
                </a:cubicBezTo>
                <a:cubicBezTo>
                  <a:pt x="11504485" y="1156160"/>
                  <a:pt x="11310807" y="1097297"/>
                  <a:pt x="11078393" y="1097297"/>
                </a:cubicBezTo>
                <a:close/>
                <a:moveTo>
                  <a:pt x="2324139" y="1097297"/>
                </a:moveTo>
                <a:cubicBezTo>
                  <a:pt x="2188564" y="1097297"/>
                  <a:pt x="2091725" y="1175781"/>
                  <a:pt x="2091725" y="1332749"/>
                </a:cubicBezTo>
                <a:lnTo>
                  <a:pt x="2091725" y="2961290"/>
                </a:lnTo>
                <a:cubicBezTo>
                  <a:pt x="2091725" y="3118258"/>
                  <a:pt x="2188564" y="3196741"/>
                  <a:pt x="2324139" y="3196741"/>
                </a:cubicBezTo>
                <a:cubicBezTo>
                  <a:pt x="2459713" y="3196741"/>
                  <a:pt x="2556552" y="3118258"/>
                  <a:pt x="2556552" y="2961290"/>
                </a:cubicBezTo>
                <a:cubicBezTo>
                  <a:pt x="2556552" y="2961290"/>
                  <a:pt x="2556552" y="2961290"/>
                  <a:pt x="2556552" y="2510007"/>
                </a:cubicBezTo>
                <a:cubicBezTo>
                  <a:pt x="2556552" y="2510007"/>
                  <a:pt x="2556552" y="2510007"/>
                  <a:pt x="2905173" y="2510007"/>
                </a:cubicBezTo>
                <a:cubicBezTo>
                  <a:pt x="2905173" y="2510007"/>
                  <a:pt x="2905173" y="2510007"/>
                  <a:pt x="3350633" y="3079016"/>
                </a:cubicBezTo>
                <a:cubicBezTo>
                  <a:pt x="3408736" y="3157500"/>
                  <a:pt x="3466840" y="3196741"/>
                  <a:pt x="3563679" y="3196741"/>
                </a:cubicBezTo>
                <a:cubicBezTo>
                  <a:pt x="3679886" y="3196741"/>
                  <a:pt x="3796093" y="3098637"/>
                  <a:pt x="3796093" y="2980911"/>
                </a:cubicBezTo>
                <a:cubicBezTo>
                  <a:pt x="3796093" y="2902427"/>
                  <a:pt x="3757357" y="2863185"/>
                  <a:pt x="3718621" y="2804322"/>
                </a:cubicBezTo>
                <a:cubicBezTo>
                  <a:pt x="3718621" y="2804322"/>
                  <a:pt x="3718621" y="2804322"/>
                  <a:pt x="3408736" y="2431523"/>
                </a:cubicBezTo>
                <a:cubicBezTo>
                  <a:pt x="3660518" y="2313797"/>
                  <a:pt x="3815461" y="2117588"/>
                  <a:pt x="3815461" y="1784031"/>
                </a:cubicBezTo>
                <a:cubicBezTo>
                  <a:pt x="3815461" y="1587821"/>
                  <a:pt x="3757357" y="1430854"/>
                  <a:pt x="3641150" y="1313128"/>
                </a:cubicBezTo>
                <a:cubicBezTo>
                  <a:pt x="3505575" y="1175781"/>
                  <a:pt x="3311897" y="1097297"/>
                  <a:pt x="3040748" y="1097297"/>
                </a:cubicBezTo>
                <a:cubicBezTo>
                  <a:pt x="3040748" y="1097297"/>
                  <a:pt x="3040748" y="1097297"/>
                  <a:pt x="2324139" y="1097297"/>
                </a:cubicBezTo>
                <a:close/>
                <a:moveTo>
                  <a:pt x="17799025" y="1077676"/>
                </a:moveTo>
                <a:cubicBezTo>
                  <a:pt x="17682821" y="1077676"/>
                  <a:pt x="17585981" y="1156160"/>
                  <a:pt x="17585981" y="1313128"/>
                </a:cubicBezTo>
                <a:cubicBezTo>
                  <a:pt x="17585981" y="1313128"/>
                  <a:pt x="17585981" y="1313128"/>
                  <a:pt x="17585981" y="2941669"/>
                </a:cubicBezTo>
                <a:cubicBezTo>
                  <a:pt x="17585981" y="3098637"/>
                  <a:pt x="17682821" y="3177120"/>
                  <a:pt x="17799025" y="3177120"/>
                </a:cubicBezTo>
                <a:lnTo>
                  <a:pt x="18883625" y="3177120"/>
                </a:lnTo>
                <a:cubicBezTo>
                  <a:pt x="18999833" y="3177120"/>
                  <a:pt x="19077301" y="3098637"/>
                  <a:pt x="19077301" y="2980911"/>
                </a:cubicBezTo>
                <a:cubicBezTo>
                  <a:pt x="19077301" y="2843564"/>
                  <a:pt x="18999833" y="2765080"/>
                  <a:pt x="18883625" y="2765080"/>
                </a:cubicBezTo>
                <a:cubicBezTo>
                  <a:pt x="18883625" y="2765080"/>
                  <a:pt x="18883625" y="2765080"/>
                  <a:pt x="18031441" y="2765080"/>
                </a:cubicBezTo>
                <a:cubicBezTo>
                  <a:pt x="18031441" y="2765080"/>
                  <a:pt x="18031441" y="2765080"/>
                  <a:pt x="18031441" y="1313128"/>
                </a:cubicBezTo>
                <a:cubicBezTo>
                  <a:pt x="18031441" y="1156160"/>
                  <a:pt x="17934601" y="1077676"/>
                  <a:pt x="17799025" y="1077676"/>
                </a:cubicBezTo>
                <a:close/>
                <a:moveTo>
                  <a:pt x="15707301" y="1077676"/>
                </a:moveTo>
                <a:cubicBezTo>
                  <a:pt x="15571727" y="1077676"/>
                  <a:pt x="15474889" y="1156160"/>
                  <a:pt x="15474889" y="1313128"/>
                </a:cubicBezTo>
                <a:cubicBezTo>
                  <a:pt x="15474889" y="1313128"/>
                  <a:pt x="15474889" y="1313128"/>
                  <a:pt x="15474889" y="2941669"/>
                </a:cubicBezTo>
                <a:cubicBezTo>
                  <a:pt x="15474889" y="3098637"/>
                  <a:pt x="15571727" y="3177120"/>
                  <a:pt x="15707301" y="3177120"/>
                </a:cubicBezTo>
                <a:lnTo>
                  <a:pt x="16772533" y="3177120"/>
                </a:lnTo>
                <a:cubicBezTo>
                  <a:pt x="16888737" y="3177120"/>
                  <a:pt x="16985577" y="3098637"/>
                  <a:pt x="16985577" y="2980911"/>
                </a:cubicBezTo>
                <a:cubicBezTo>
                  <a:pt x="16985577" y="2843564"/>
                  <a:pt x="16888737" y="2765080"/>
                  <a:pt x="16772533" y="2765080"/>
                </a:cubicBezTo>
                <a:cubicBezTo>
                  <a:pt x="16772533" y="2765080"/>
                  <a:pt x="16772533" y="2765080"/>
                  <a:pt x="15939717" y="2765080"/>
                </a:cubicBezTo>
                <a:cubicBezTo>
                  <a:pt x="15939717" y="2765080"/>
                  <a:pt x="15939717" y="2765080"/>
                  <a:pt x="15939717" y="1313128"/>
                </a:cubicBezTo>
                <a:cubicBezTo>
                  <a:pt x="15939717" y="1156160"/>
                  <a:pt x="15842877" y="1077676"/>
                  <a:pt x="15707301" y="1077676"/>
                </a:cubicBezTo>
                <a:close/>
                <a:moveTo>
                  <a:pt x="7417875" y="1077676"/>
                </a:moveTo>
                <a:cubicBezTo>
                  <a:pt x="7301669" y="1077676"/>
                  <a:pt x="7166093" y="1156160"/>
                  <a:pt x="7166093" y="1293507"/>
                </a:cubicBezTo>
                <a:cubicBezTo>
                  <a:pt x="7166093" y="1293507"/>
                  <a:pt x="7166093" y="1293507"/>
                  <a:pt x="7166093" y="2961290"/>
                </a:cubicBezTo>
                <a:cubicBezTo>
                  <a:pt x="7166093" y="3118258"/>
                  <a:pt x="7262933" y="3196741"/>
                  <a:pt x="7398507" y="3196741"/>
                </a:cubicBezTo>
                <a:cubicBezTo>
                  <a:pt x="7514713" y="3196741"/>
                  <a:pt x="7611553" y="3118258"/>
                  <a:pt x="7611553" y="2961290"/>
                </a:cubicBezTo>
                <a:cubicBezTo>
                  <a:pt x="7611553" y="2961290"/>
                  <a:pt x="7611553" y="2961290"/>
                  <a:pt x="7611553" y="1940999"/>
                </a:cubicBezTo>
                <a:cubicBezTo>
                  <a:pt x="7611553" y="1940999"/>
                  <a:pt x="7611553" y="1940999"/>
                  <a:pt x="7998909" y="2549249"/>
                </a:cubicBezTo>
                <a:cubicBezTo>
                  <a:pt x="8057013" y="2627733"/>
                  <a:pt x="8115117" y="2666975"/>
                  <a:pt x="8192589" y="2666975"/>
                </a:cubicBezTo>
                <a:cubicBezTo>
                  <a:pt x="8289427" y="2666975"/>
                  <a:pt x="8347531" y="2627733"/>
                  <a:pt x="8386265" y="2549249"/>
                </a:cubicBezTo>
                <a:cubicBezTo>
                  <a:pt x="8386265" y="2549249"/>
                  <a:pt x="8386265" y="2549249"/>
                  <a:pt x="8773621" y="1921378"/>
                </a:cubicBezTo>
                <a:cubicBezTo>
                  <a:pt x="8773621" y="1921378"/>
                  <a:pt x="8773621" y="1921378"/>
                  <a:pt x="8773621" y="2961290"/>
                </a:cubicBezTo>
                <a:cubicBezTo>
                  <a:pt x="8773621" y="3118258"/>
                  <a:pt x="8870461" y="3196741"/>
                  <a:pt x="9006037" y="3196741"/>
                </a:cubicBezTo>
                <a:cubicBezTo>
                  <a:pt x="9141611" y="3196741"/>
                  <a:pt x="9238449" y="3118258"/>
                  <a:pt x="9238449" y="2961290"/>
                </a:cubicBezTo>
                <a:lnTo>
                  <a:pt x="9238449" y="1293507"/>
                </a:lnTo>
                <a:cubicBezTo>
                  <a:pt x="9238449" y="1156160"/>
                  <a:pt x="9102875" y="1077676"/>
                  <a:pt x="8986669" y="1077676"/>
                </a:cubicBezTo>
                <a:cubicBezTo>
                  <a:pt x="8870461" y="1077676"/>
                  <a:pt x="8792989" y="1116918"/>
                  <a:pt x="8734887" y="1215023"/>
                </a:cubicBezTo>
                <a:cubicBezTo>
                  <a:pt x="8734887" y="1215023"/>
                  <a:pt x="8734887" y="1215023"/>
                  <a:pt x="8211955" y="2097967"/>
                </a:cubicBezTo>
                <a:cubicBezTo>
                  <a:pt x="8211955" y="2097967"/>
                  <a:pt x="8211955" y="2097967"/>
                  <a:pt x="7669657" y="1215023"/>
                </a:cubicBezTo>
                <a:cubicBezTo>
                  <a:pt x="7611553" y="1116918"/>
                  <a:pt x="7534081" y="1077676"/>
                  <a:pt x="7417875" y="1077676"/>
                </a:cubicBezTo>
                <a:close/>
                <a:moveTo>
                  <a:pt x="5461725" y="1058055"/>
                </a:moveTo>
                <a:cubicBezTo>
                  <a:pt x="5306783" y="1058055"/>
                  <a:pt x="5229311" y="1136539"/>
                  <a:pt x="5171208" y="1234644"/>
                </a:cubicBezTo>
                <a:cubicBezTo>
                  <a:pt x="5171208" y="1234644"/>
                  <a:pt x="5171208" y="1234644"/>
                  <a:pt x="4454599" y="2882806"/>
                </a:cubicBezTo>
                <a:cubicBezTo>
                  <a:pt x="4435231" y="2922048"/>
                  <a:pt x="4435231" y="2961290"/>
                  <a:pt x="4435231" y="3000532"/>
                </a:cubicBezTo>
                <a:cubicBezTo>
                  <a:pt x="4435231" y="3118258"/>
                  <a:pt x="4532070" y="3196741"/>
                  <a:pt x="4648277" y="3196741"/>
                </a:cubicBezTo>
                <a:cubicBezTo>
                  <a:pt x="4745116" y="3196741"/>
                  <a:pt x="4803219" y="3157500"/>
                  <a:pt x="4841955" y="3059395"/>
                </a:cubicBezTo>
                <a:cubicBezTo>
                  <a:pt x="4841955" y="3059395"/>
                  <a:pt x="4841955" y="3059395"/>
                  <a:pt x="4996897" y="2706217"/>
                </a:cubicBezTo>
                <a:cubicBezTo>
                  <a:pt x="4996897" y="2706217"/>
                  <a:pt x="4996897" y="2706217"/>
                  <a:pt x="5907185" y="2706217"/>
                </a:cubicBezTo>
                <a:lnTo>
                  <a:pt x="6042760" y="3059395"/>
                </a:lnTo>
                <a:cubicBezTo>
                  <a:pt x="6081495" y="3157500"/>
                  <a:pt x="6158967" y="3196741"/>
                  <a:pt x="6255805" y="3196741"/>
                </a:cubicBezTo>
                <a:cubicBezTo>
                  <a:pt x="6372013" y="3196741"/>
                  <a:pt x="6468853" y="3118258"/>
                  <a:pt x="6468853" y="3000532"/>
                </a:cubicBezTo>
                <a:cubicBezTo>
                  <a:pt x="6468853" y="2961290"/>
                  <a:pt x="6468853" y="2922048"/>
                  <a:pt x="6449485" y="2882806"/>
                </a:cubicBezTo>
                <a:cubicBezTo>
                  <a:pt x="6449485" y="2882806"/>
                  <a:pt x="6449485" y="2882806"/>
                  <a:pt x="5732875" y="1234644"/>
                </a:cubicBezTo>
                <a:cubicBezTo>
                  <a:pt x="5674771" y="1136539"/>
                  <a:pt x="5597300" y="1058055"/>
                  <a:pt x="5461725" y="1058055"/>
                </a:cubicBezTo>
                <a:close/>
                <a:moveTo>
                  <a:pt x="847119" y="0"/>
                </a:moveTo>
                <a:lnTo>
                  <a:pt x="14021983" y="0"/>
                </a:lnTo>
                <a:lnTo>
                  <a:pt x="14021847" y="630"/>
                </a:lnTo>
                <a:cubicBezTo>
                  <a:pt x="14018669" y="15384"/>
                  <a:pt x="13993249" y="133416"/>
                  <a:pt x="13789889" y="1077676"/>
                </a:cubicBezTo>
                <a:cubicBezTo>
                  <a:pt x="13731785" y="1058055"/>
                  <a:pt x="13673681" y="1058055"/>
                  <a:pt x="13615577" y="1058055"/>
                </a:cubicBezTo>
                <a:cubicBezTo>
                  <a:pt x="12976439" y="1058055"/>
                  <a:pt x="12511613" y="1548579"/>
                  <a:pt x="12511613" y="2137209"/>
                </a:cubicBezTo>
                <a:cubicBezTo>
                  <a:pt x="12511613" y="2745459"/>
                  <a:pt x="12957071" y="3216362"/>
                  <a:pt x="13596209" y="3216362"/>
                </a:cubicBezTo>
                <a:cubicBezTo>
                  <a:pt x="14235349" y="3216362"/>
                  <a:pt x="14700175" y="2725838"/>
                  <a:pt x="14700175" y="2137209"/>
                </a:cubicBezTo>
                <a:cubicBezTo>
                  <a:pt x="14700175" y="1960620"/>
                  <a:pt x="14661441" y="1784031"/>
                  <a:pt x="14583969" y="1646684"/>
                </a:cubicBezTo>
                <a:cubicBezTo>
                  <a:pt x="14583969" y="1646684"/>
                  <a:pt x="14583969" y="1646684"/>
                  <a:pt x="14196613" y="1940999"/>
                </a:cubicBezTo>
                <a:cubicBezTo>
                  <a:pt x="14215981" y="1999862"/>
                  <a:pt x="14235349" y="2078346"/>
                  <a:pt x="14235349" y="2137209"/>
                </a:cubicBezTo>
                <a:cubicBezTo>
                  <a:pt x="14235349" y="2510007"/>
                  <a:pt x="13983565" y="2784701"/>
                  <a:pt x="13615577" y="2784701"/>
                </a:cubicBezTo>
                <a:cubicBezTo>
                  <a:pt x="13247589" y="2784701"/>
                  <a:pt x="12976439" y="2490386"/>
                  <a:pt x="12976439" y="2137209"/>
                </a:cubicBezTo>
                <a:cubicBezTo>
                  <a:pt x="12976439" y="1784031"/>
                  <a:pt x="13228221" y="1489716"/>
                  <a:pt x="13596209" y="1489716"/>
                </a:cubicBezTo>
                <a:cubicBezTo>
                  <a:pt x="13634945" y="1489716"/>
                  <a:pt x="13654313" y="1489716"/>
                  <a:pt x="13693049" y="1489716"/>
                </a:cubicBezTo>
                <a:cubicBezTo>
                  <a:pt x="13693049" y="1489716"/>
                  <a:pt x="13693049" y="1489716"/>
                  <a:pt x="13518737" y="2274556"/>
                </a:cubicBezTo>
                <a:cubicBezTo>
                  <a:pt x="13518737" y="2274556"/>
                  <a:pt x="13518737" y="2274556"/>
                  <a:pt x="13576841" y="2313797"/>
                </a:cubicBezTo>
                <a:cubicBezTo>
                  <a:pt x="13576841" y="2313797"/>
                  <a:pt x="13576841" y="2313797"/>
                  <a:pt x="15302449" y="208867"/>
                </a:cubicBezTo>
                <a:lnTo>
                  <a:pt x="15473677" y="0"/>
                </a:lnTo>
                <a:lnTo>
                  <a:pt x="19895817" y="0"/>
                </a:lnTo>
                <a:lnTo>
                  <a:pt x="20086775" y="11552"/>
                </a:lnTo>
                <a:cubicBezTo>
                  <a:pt x="20517065" y="68345"/>
                  <a:pt x="20714017" y="312956"/>
                  <a:pt x="20739957" y="787481"/>
                </a:cubicBezTo>
                <a:lnTo>
                  <a:pt x="20742935" y="901016"/>
                </a:lnTo>
                <a:lnTo>
                  <a:pt x="20742935" y="3471506"/>
                </a:lnTo>
                <a:lnTo>
                  <a:pt x="20739957" y="3585041"/>
                </a:lnTo>
                <a:cubicBezTo>
                  <a:pt x="20710027" y="4132570"/>
                  <a:pt x="20452417" y="4374000"/>
                  <a:pt x="19871385" y="4374000"/>
                </a:cubicBezTo>
                <a:lnTo>
                  <a:pt x="871552" y="4374000"/>
                </a:lnTo>
                <a:cubicBezTo>
                  <a:pt x="251782" y="4374000"/>
                  <a:pt x="0" y="4099306"/>
                  <a:pt x="0" y="3471435"/>
                </a:cubicBezTo>
                <a:cubicBezTo>
                  <a:pt x="0" y="3471435"/>
                  <a:pt x="0" y="3471435"/>
                  <a:pt x="0" y="901087"/>
                </a:cubicBezTo>
                <a:cubicBezTo>
                  <a:pt x="0" y="351700"/>
                  <a:pt x="192771" y="72714"/>
                  <a:pt x="656161" y="115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GB"/>
              <a:t>vel</a:t>
            </a:r>
            <a:endParaRPr lang="en-GB" dirty="0"/>
          </a:p>
        </p:txBody>
      </p:sp>
      <p:sp>
        <p:nvSpPr>
          <p:cNvPr id="11" name="Slide Number Placeholder 5" hidden="1">
            <a:extLst>
              <a:ext uri="{FF2B5EF4-FFF2-40B4-BE49-F238E27FC236}">
                <a16:creationId xmlns:a16="http://schemas.microsoft.com/office/drawing/2014/main" id="{F8065A6C-B087-4C37-B9BF-238078D12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2" name="Footer Placeholder 4" hidden="1">
            <a:extLst>
              <a:ext uri="{FF2B5EF4-FFF2-40B4-BE49-F238E27FC236}">
                <a16:creationId xmlns:a16="http://schemas.microsoft.com/office/drawing/2014/main" id="{E644527C-AD14-4EB9-ADCA-31C61EBA65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100" baseline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13" name="Date_DateCustomA" hidden="1">
            <a:extLst>
              <a:ext uri="{FF2B5EF4-FFF2-40B4-BE49-F238E27FC236}">
                <a16:creationId xmlns:a16="http://schemas.microsoft.com/office/drawing/2014/main" id="{264006B7-F2E6-4F4A-8D05-3F44F8F31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None/>
              <a:defRPr lang="en-GB" sz="100" smtClean="0">
                <a:noFill/>
              </a:defRPr>
            </a:lvl1pPr>
          </a:lstStyle>
          <a:p>
            <a:pPr algn="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84384564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ckground"/>
          <p:cNvSpPr/>
          <p:nvPr userDrawn="1"/>
        </p:nvSpPr>
        <p:spPr>
          <a:xfrm>
            <a:off x="0" y="0"/>
            <a:ext cx="12191187" cy="68564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4787" cy="6860012"/>
          </a:xfrm>
          <a:solidFill>
            <a:srgbClr val="F6F6F4"/>
          </a:solidFill>
        </p:spPr>
        <p:txBody>
          <a:bodyPr tIns="0" anchor="t" anchorCtr="0"/>
          <a:lstStyle>
            <a:lvl1pPr marL="0" indent="0" algn="ctr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Mark placeholder to insert image</a:t>
            </a:r>
            <a:endParaRPr lang="en-GB" noProof="0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502E4A2-448F-4BE7-8814-15A06BDE1C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798617" y="6158174"/>
            <a:ext cx="1220559" cy="255541"/>
          </a:xfrm>
          <a:custGeom>
            <a:avLst/>
            <a:gdLst>
              <a:gd name="connsiteX0" fmla="*/ 10555461 w 20742935"/>
              <a:gd name="connsiteY0" fmla="*/ 2313797 h 4374000"/>
              <a:gd name="connsiteX1" fmla="*/ 11078393 w 20742935"/>
              <a:gd name="connsiteY1" fmla="*/ 2313797 h 4374000"/>
              <a:gd name="connsiteX2" fmla="*/ 11427013 w 20742935"/>
              <a:gd name="connsiteY2" fmla="*/ 2549249 h 4374000"/>
              <a:gd name="connsiteX3" fmla="*/ 11097761 w 20742935"/>
              <a:gd name="connsiteY3" fmla="*/ 2784701 h 4374000"/>
              <a:gd name="connsiteX4" fmla="*/ 10555461 w 20742935"/>
              <a:gd name="connsiteY4" fmla="*/ 2784701 h 4374000"/>
              <a:gd name="connsiteX5" fmla="*/ 10555461 w 20742935"/>
              <a:gd name="connsiteY5" fmla="*/ 2313797 h 4374000"/>
              <a:gd name="connsiteX6" fmla="*/ 5442357 w 20742935"/>
              <a:gd name="connsiteY6" fmla="*/ 1627063 h 4374000"/>
              <a:gd name="connsiteX7" fmla="*/ 5732875 w 20742935"/>
              <a:gd name="connsiteY7" fmla="*/ 2313797 h 4374000"/>
              <a:gd name="connsiteX8" fmla="*/ 5151840 w 20742935"/>
              <a:gd name="connsiteY8" fmla="*/ 2313797 h 4374000"/>
              <a:gd name="connsiteX9" fmla="*/ 2556552 w 20742935"/>
              <a:gd name="connsiteY9" fmla="*/ 1509337 h 4374000"/>
              <a:gd name="connsiteX10" fmla="*/ 3002012 w 20742935"/>
              <a:gd name="connsiteY10" fmla="*/ 1509337 h 4374000"/>
              <a:gd name="connsiteX11" fmla="*/ 3350633 w 20742935"/>
              <a:gd name="connsiteY11" fmla="*/ 1803652 h 4374000"/>
              <a:gd name="connsiteX12" fmla="*/ 3002012 w 20742935"/>
              <a:gd name="connsiteY12" fmla="*/ 2117588 h 4374000"/>
              <a:gd name="connsiteX13" fmla="*/ 2556552 w 20742935"/>
              <a:gd name="connsiteY13" fmla="*/ 2117588 h 4374000"/>
              <a:gd name="connsiteX14" fmla="*/ 2556552 w 20742935"/>
              <a:gd name="connsiteY14" fmla="*/ 1509337 h 4374000"/>
              <a:gd name="connsiteX15" fmla="*/ 10555461 w 20742935"/>
              <a:gd name="connsiteY15" fmla="*/ 1489716 h 4374000"/>
              <a:gd name="connsiteX16" fmla="*/ 11000921 w 20742935"/>
              <a:gd name="connsiteY16" fmla="*/ 1489716 h 4374000"/>
              <a:gd name="connsiteX17" fmla="*/ 11310807 w 20742935"/>
              <a:gd name="connsiteY17" fmla="*/ 1725168 h 4374000"/>
              <a:gd name="connsiteX18" fmla="*/ 10981553 w 20742935"/>
              <a:gd name="connsiteY18" fmla="*/ 1940999 h 4374000"/>
              <a:gd name="connsiteX19" fmla="*/ 10555461 w 20742935"/>
              <a:gd name="connsiteY19" fmla="*/ 1940999 h 4374000"/>
              <a:gd name="connsiteX20" fmla="*/ 10555461 w 20742935"/>
              <a:gd name="connsiteY20" fmla="*/ 1489716 h 4374000"/>
              <a:gd name="connsiteX21" fmla="*/ 10342417 w 20742935"/>
              <a:gd name="connsiteY21" fmla="*/ 1097297 h 4374000"/>
              <a:gd name="connsiteX22" fmla="*/ 10110001 w 20742935"/>
              <a:gd name="connsiteY22" fmla="*/ 1332749 h 4374000"/>
              <a:gd name="connsiteX23" fmla="*/ 10110001 w 20742935"/>
              <a:gd name="connsiteY23" fmla="*/ 2941669 h 4374000"/>
              <a:gd name="connsiteX24" fmla="*/ 10342417 w 20742935"/>
              <a:gd name="connsiteY24" fmla="*/ 3177120 h 4374000"/>
              <a:gd name="connsiteX25" fmla="*/ 11097761 w 20742935"/>
              <a:gd name="connsiteY25" fmla="*/ 3177120 h 4374000"/>
              <a:gd name="connsiteX26" fmla="*/ 11872473 w 20742935"/>
              <a:gd name="connsiteY26" fmla="*/ 2608112 h 4374000"/>
              <a:gd name="connsiteX27" fmla="*/ 11485117 w 20742935"/>
              <a:gd name="connsiteY27" fmla="*/ 2097967 h 4374000"/>
              <a:gd name="connsiteX28" fmla="*/ 11756267 w 20742935"/>
              <a:gd name="connsiteY28" fmla="*/ 1627063 h 4374000"/>
              <a:gd name="connsiteX29" fmla="*/ 11620693 w 20742935"/>
              <a:gd name="connsiteY29" fmla="*/ 1273886 h 4374000"/>
              <a:gd name="connsiteX30" fmla="*/ 11078393 w 20742935"/>
              <a:gd name="connsiteY30" fmla="*/ 1097297 h 4374000"/>
              <a:gd name="connsiteX31" fmla="*/ 2324139 w 20742935"/>
              <a:gd name="connsiteY31" fmla="*/ 1097297 h 4374000"/>
              <a:gd name="connsiteX32" fmla="*/ 2091725 w 20742935"/>
              <a:gd name="connsiteY32" fmla="*/ 1332749 h 4374000"/>
              <a:gd name="connsiteX33" fmla="*/ 2091725 w 20742935"/>
              <a:gd name="connsiteY33" fmla="*/ 2961290 h 4374000"/>
              <a:gd name="connsiteX34" fmla="*/ 2324139 w 20742935"/>
              <a:gd name="connsiteY34" fmla="*/ 3196741 h 4374000"/>
              <a:gd name="connsiteX35" fmla="*/ 2556552 w 20742935"/>
              <a:gd name="connsiteY35" fmla="*/ 2961290 h 4374000"/>
              <a:gd name="connsiteX36" fmla="*/ 2556552 w 20742935"/>
              <a:gd name="connsiteY36" fmla="*/ 2510007 h 4374000"/>
              <a:gd name="connsiteX37" fmla="*/ 2905173 w 20742935"/>
              <a:gd name="connsiteY37" fmla="*/ 2510007 h 4374000"/>
              <a:gd name="connsiteX38" fmla="*/ 3350633 w 20742935"/>
              <a:gd name="connsiteY38" fmla="*/ 3079016 h 4374000"/>
              <a:gd name="connsiteX39" fmla="*/ 3563679 w 20742935"/>
              <a:gd name="connsiteY39" fmla="*/ 3196741 h 4374000"/>
              <a:gd name="connsiteX40" fmla="*/ 3796093 w 20742935"/>
              <a:gd name="connsiteY40" fmla="*/ 2980911 h 4374000"/>
              <a:gd name="connsiteX41" fmla="*/ 3718621 w 20742935"/>
              <a:gd name="connsiteY41" fmla="*/ 2804322 h 4374000"/>
              <a:gd name="connsiteX42" fmla="*/ 3408736 w 20742935"/>
              <a:gd name="connsiteY42" fmla="*/ 2431523 h 4374000"/>
              <a:gd name="connsiteX43" fmla="*/ 3815461 w 20742935"/>
              <a:gd name="connsiteY43" fmla="*/ 1784031 h 4374000"/>
              <a:gd name="connsiteX44" fmla="*/ 3641150 w 20742935"/>
              <a:gd name="connsiteY44" fmla="*/ 1313128 h 4374000"/>
              <a:gd name="connsiteX45" fmla="*/ 3040748 w 20742935"/>
              <a:gd name="connsiteY45" fmla="*/ 1097297 h 4374000"/>
              <a:gd name="connsiteX46" fmla="*/ 2324139 w 20742935"/>
              <a:gd name="connsiteY46" fmla="*/ 1097297 h 4374000"/>
              <a:gd name="connsiteX47" fmla="*/ 17799025 w 20742935"/>
              <a:gd name="connsiteY47" fmla="*/ 1077676 h 4374000"/>
              <a:gd name="connsiteX48" fmla="*/ 17585981 w 20742935"/>
              <a:gd name="connsiteY48" fmla="*/ 1313128 h 4374000"/>
              <a:gd name="connsiteX49" fmla="*/ 17585981 w 20742935"/>
              <a:gd name="connsiteY49" fmla="*/ 2941669 h 4374000"/>
              <a:gd name="connsiteX50" fmla="*/ 17799025 w 20742935"/>
              <a:gd name="connsiteY50" fmla="*/ 3177120 h 4374000"/>
              <a:gd name="connsiteX51" fmla="*/ 18883625 w 20742935"/>
              <a:gd name="connsiteY51" fmla="*/ 3177120 h 4374000"/>
              <a:gd name="connsiteX52" fmla="*/ 19077301 w 20742935"/>
              <a:gd name="connsiteY52" fmla="*/ 2980911 h 4374000"/>
              <a:gd name="connsiteX53" fmla="*/ 18883625 w 20742935"/>
              <a:gd name="connsiteY53" fmla="*/ 2765080 h 4374000"/>
              <a:gd name="connsiteX54" fmla="*/ 18031441 w 20742935"/>
              <a:gd name="connsiteY54" fmla="*/ 2765080 h 4374000"/>
              <a:gd name="connsiteX55" fmla="*/ 18031441 w 20742935"/>
              <a:gd name="connsiteY55" fmla="*/ 1313128 h 4374000"/>
              <a:gd name="connsiteX56" fmla="*/ 17799025 w 20742935"/>
              <a:gd name="connsiteY56" fmla="*/ 1077676 h 4374000"/>
              <a:gd name="connsiteX57" fmla="*/ 15707301 w 20742935"/>
              <a:gd name="connsiteY57" fmla="*/ 1077676 h 4374000"/>
              <a:gd name="connsiteX58" fmla="*/ 15474889 w 20742935"/>
              <a:gd name="connsiteY58" fmla="*/ 1313128 h 4374000"/>
              <a:gd name="connsiteX59" fmla="*/ 15474889 w 20742935"/>
              <a:gd name="connsiteY59" fmla="*/ 2941669 h 4374000"/>
              <a:gd name="connsiteX60" fmla="*/ 15707301 w 20742935"/>
              <a:gd name="connsiteY60" fmla="*/ 3177120 h 4374000"/>
              <a:gd name="connsiteX61" fmla="*/ 16772533 w 20742935"/>
              <a:gd name="connsiteY61" fmla="*/ 3177120 h 4374000"/>
              <a:gd name="connsiteX62" fmla="*/ 16985577 w 20742935"/>
              <a:gd name="connsiteY62" fmla="*/ 2980911 h 4374000"/>
              <a:gd name="connsiteX63" fmla="*/ 16772533 w 20742935"/>
              <a:gd name="connsiteY63" fmla="*/ 2765080 h 4374000"/>
              <a:gd name="connsiteX64" fmla="*/ 15939717 w 20742935"/>
              <a:gd name="connsiteY64" fmla="*/ 2765080 h 4374000"/>
              <a:gd name="connsiteX65" fmla="*/ 15939717 w 20742935"/>
              <a:gd name="connsiteY65" fmla="*/ 1313128 h 4374000"/>
              <a:gd name="connsiteX66" fmla="*/ 15707301 w 20742935"/>
              <a:gd name="connsiteY66" fmla="*/ 1077676 h 4374000"/>
              <a:gd name="connsiteX67" fmla="*/ 7417875 w 20742935"/>
              <a:gd name="connsiteY67" fmla="*/ 1077676 h 4374000"/>
              <a:gd name="connsiteX68" fmla="*/ 7166093 w 20742935"/>
              <a:gd name="connsiteY68" fmla="*/ 1293507 h 4374000"/>
              <a:gd name="connsiteX69" fmla="*/ 7166093 w 20742935"/>
              <a:gd name="connsiteY69" fmla="*/ 2961290 h 4374000"/>
              <a:gd name="connsiteX70" fmla="*/ 7398507 w 20742935"/>
              <a:gd name="connsiteY70" fmla="*/ 3196741 h 4374000"/>
              <a:gd name="connsiteX71" fmla="*/ 7611553 w 20742935"/>
              <a:gd name="connsiteY71" fmla="*/ 2961290 h 4374000"/>
              <a:gd name="connsiteX72" fmla="*/ 7611553 w 20742935"/>
              <a:gd name="connsiteY72" fmla="*/ 1940999 h 4374000"/>
              <a:gd name="connsiteX73" fmla="*/ 7998909 w 20742935"/>
              <a:gd name="connsiteY73" fmla="*/ 2549249 h 4374000"/>
              <a:gd name="connsiteX74" fmla="*/ 8192589 w 20742935"/>
              <a:gd name="connsiteY74" fmla="*/ 2666975 h 4374000"/>
              <a:gd name="connsiteX75" fmla="*/ 8386265 w 20742935"/>
              <a:gd name="connsiteY75" fmla="*/ 2549249 h 4374000"/>
              <a:gd name="connsiteX76" fmla="*/ 8773621 w 20742935"/>
              <a:gd name="connsiteY76" fmla="*/ 1921378 h 4374000"/>
              <a:gd name="connsiteX77" fmla="*/ 8773621 w 20742935"/>
              <a:gd name="connsiteY77" fmla="*/ 2961290 h 4374000"/>
              <a:gd name="connsiteX78" fmla="*/ 9006037 w 20742935"/>
              <a:gd name="connsiteY78" fmla="*/ 3196741 h 4374000"/>
              <a:gd name="connsiteX79" fmla="*/ 9238449 w 20742935"/>
              <a:gd name="connsiteY79" fmla="*/ 2961290 h 4374000"/>
              <a:gd name="connsiteX80" fmla="*/ 9238449 w 20742935"/>
              <a:gd name="connsiteY80" fmla="*/ 1293507 h 4374000"/>
              <a:gd name="connsiteX81" fmla="*/ 8986669 w 20742935"/>
              <a:gd name="connsiteY81" fmla="*/ 1077676 h 4374000"/>
              <a:gd name="connsiteX82" fmla="*/ 8734887 w 20742935"/>
              <a:gd name="connsiteY82" fmla="*/ 1215023 h 4374000"/>
              <a:gd name="connsiteX83" fmla="*/ 8211955 w 20742935"/>
              <a:gd name="connsiteY83" fmla="*/ 2097967 h 4374000"/>
              <a:gd name="connsiteX84" fmla="*/ 7669657 w 20742935"/>
              <a:gd name="connsiteY84" fmla="*/ 1215023 h 4374000"/>
              <a:gd name="connsiteX85" fmla="*/ 7417875 w 20742935"/>
              <a:gd name="connsiteY85" fmla="*/ 1077676 h 4374000"/>
              <a:gd name="connsiteX86" fmla="*/ 5461725 w 20742935"/>
              <a:gd name="connsiteY86" fmla="*/ 1058055 h 4374000"/>
              <a:gd name="connsiteX87" fmla="*/ 5171208 w 20742935"/>
              <a:gd name="connsiteY87" fmla="*/ 1234644 h 4374000"/>
              <a:gd name="connsiteX88" fmla="*/ 4454599 w 20742935"/>
              <a:gd name="connsiteY88" fmla="*/ 2882806 h 4374000"/>
              <a:gd name="connsiteX89" fmla="*/ 4435231 w 20742935"/>
              <a:gd name="connsiteY89" fmla="*/ 3000532 h 4374000"/>
              <a:gd name="connsiteX90" fmla="*/ 4648277 w 20742935"/>
              <a:gd name="connsiteY90" fmla="*/ 3196741 h 4374000"/>
              <a:gd name="connsiteX91" fmla="*/ 4841955 w 20742935"/>
              <a:gd name="connsiteY91" fmla="*/ 3059395 h 4374000"/>
              <a:gd name="connsiteX92" fmla="*/ 4996897 w 20742935"/>
              <a:gd name="connsiteY92" fmla="*/ 2706217 h 4374000"/>
              <a:gd name="connsiteX93" fmla="*/ 5907185 w 20742935"/>
              <a:gd name="connsiteY93" fmla="*/ 2706217 h 4374000"/>
              <a:gd name="connsiteX94" fmla="*/ 6042760 w 20742935"/>
              <a:gd name="connsiteY94" fmla="*/ 3059395 h 4374000"/>
              <a:gd name="connsiteX95" fmla="*/ 6255805 w 20742935"/>
              <a:gd name="connsiteY95" fmla="*/ 3196741 h 4374000"/>
              <a:gd name="connsiteX96" fmla="*/ 6468853 w 20742935"/>
              <a:gd name="connsiteY96" fmla="*/ 3000532 h 4374000"/>
              <a:gd name="connsiteX97" fmla="*/ 6449485 w 20742935"/>
              <a:gd name="connsiteY97" fmla="*/ 2882806 h 4374000"/>
              <a:gd name="connsiteX98" fmla="*/ 5732875 w 20742935"/>
              <a:gd name="connsiteY98" fmla="*/ 1234644 h 4374000"/>
              <a:gd name="connsiteX99" fmla="*/ 5461725 w 20742935"/>
              <a:gd name="connsiteY99" fmla="*/ 1058055 h 4374000"/>
              <a:gd name="connsiteX100" fmla="*/ 847119 w 20742935"/>
              <a:gd name="connsiteY100" fmla="*/ 0 h 4374000"/>
              <a:gd name="connsiteX101" fmla="*/ 14021983 w 20742935"/>
              <a:gd name="connsiteY101" fmla="*/ 0 h 4374000"/>
              <a:gd name="connsiteX102" fmla="*/ 14021847 w 20742935"/>
              <a:gd name="connsiteY102" fmla="*/ 630 h 4374000"/>
              <a:gd name="connsiteX103" fmla="*/ 13789889 w 20742935"/>
              <a:gd name="connsiteY103" fmla="*/ 1077676 h 4374000"/>
              <a:gd name="connsiteX104" fmla="*/ 13615577 w 20742935"/>
              <a:gd name="connsiteY104" fmla="*/ 1058055 h 4374000"/>
              <a:gd name="connsiteX105" fmla="*/ 12511613 w 20742935"/>
              <a:gd name="connsiteY105" fmla="*/ 2137209 h 4374000"/>
              <a:gd name="connsiteX106" fmla="*/ 13596209 w 20742935"/>
              <a:gd name="connsiteY106" fmla="*/ 3216362 h 4374000"/>
              <a:gd name="connsiteX107" fmla="*/ 14700175 w 20742935"/>
              <a:gd name="connsiteY107" fmla="*/ 2137209 h 4374000"/>
              <a:gd name="connsiteX108" fmla="*/ 14583969 w 20742935"/>
              <a:gd name="connsiteY108" fmla="*/ 1646684 h 4374000"/>
              <a:gd name="connsiteX109" fmla="*/ 14196613 w 20742935"/>
              <a:gd name="connsiteY109" fmla="*/ 1940999 h 4374000"/>
              <a:gd name="connsiteX110" fmla="*/ 14235349 w 20742935"/>
              <a:gd name="connsiteY110" fmla="*/ 2137209 h 4374000"/>
              <a:gd name="connsiteX111" fmla="*/ 13615577 w 20742935"/>
              <a:gd name="connsiteY111" fmla="*/ 2784701 h 4374000"/>
              <a:gd name="connsiteX112" fmla="*/ 12976439 w 20742935"/>
              <a:gd name="connsiteY112" fmla="*/ 2137209 h 4374000"/>
              <a:gd name="connsiteX113" fmla="*/ 13596209 w 20742935"/>
              <a:gd name="connsiteY113" fmla="*/ 1489716 h 4374000"/>
              <a:gd name="connsiteX114" fmla="*/ 13693049 w 20742935"/>
              <a:gd name="connsiteY114" fmla="*/ 1489716 h 4374000"/>
              <a:gd name="connsiteX115" fmla="*/ 13518737 w 20742935"/>
              <a:gd name="connsiteY115" fmla="*/ 2274556 h 4374000"/>
              <a:gd name="connsiteX116" fmla="*/ 13576841 w 20742935"/>
              <a:gd name="connsiteY116" fmla="*/ 2313797 h 4374000"/>
              <a:gd name="connsiteX117" fmla="*/ 15302449 w 20742935"/>
              <a:gd name="connsiteY117" fmla="*/ 208867 h 4374000"/>
              <a:gd name="connsiteX118" fmla="*/ 15473677 w 20742935"/>
              <a:gd name="connsiteY118" fmla="*/ 0 h 4374000"/>
              <a:gd name="connsiteX119" fmla="*/ 19895817 w 20742935"/>
              <a:gd name="connsiteY119" fmla="*/ 0 h 4374000"/>
              <a:gd name="connsiteX120" fmla="*/ 20086775 w 20742935"/>
              <a:gd name="connsiteY120" fmla="*/ 11552 h 4374000"/>
              <a:gd name="connsiteX121" fmla="*/ 20739957 w 20742935"/>
              <a:gd name="connsiteY121" fmla="*/ 787481 h 4374000"/>
              <a:gd name="connsiteX122" fmla="*/ 20742935 w 20742935"/>
              <a:gd name="connsiteY122" fmla="*/ 901016 h 4374000"/>
              <a:gd name="connsiteX123" fmla="*/ 20742935 w 20742935"/>
              <a:gd name="connsiteY123" fmla="*/ 3471506 h 4374000"/>
              <a:gd name="connsiteX124" fmla="*/ 20739957 w 20742935"/>
              <a:gd name="connsiteY124" fmla="*/ 3585041 h 4374000"/>
              <a:gd name="connsiteX125" fmla="*/ 19871385 w 20742935"/>
              <a:gd name="connsiteY125" fmla="*/ 4374000 h 4374000"/>
              <a:gd name="connsiteX126" fmla="*/ 871552 w 20742935"/>
              <a:gd name="connsiteY126" fmla="*/ 4374000 h 4374000"/>
              <a:gd name="connsiteX127" fmla="*/ 0 w 20742935"/>
              <a:gd name="connsiteY127" fmla="*/ 3471435 h 4374000"/>
              <a:gd name="connsiteX128" fmla="*/ 0 w 20742935"/>
              <a:gd name="connsiteY128" fmla="*/ 901087 h 4374000"/>
              <a:gd name="connsiteX129" fmla="*/ 656161 w 20742935"/>
              <a:gd name="connsiteY129" fmla="*/ 11552 h 437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20742935" h="4374000">
                <a:moveTo>
                  <a:pt x="10555461" y="2313797"/>
                </a:moveTo>
                <a:cubicBezTo>
                  <a:pt x="10555461" y="2313797"/>
                  <a:pt x="10555461" y="2313797"/>
                  <a:pt x="11078393" y="2313797"/>
                </a:cubicBezTo>
                <a:cubicBezTo>
                  <a:pt x="11310807" y="2313797"/>
                  <a:pt x="11427013" y="2411902"/>
                  <a:pt x="11427013" y="2549249"/>
                </a:cubicBezTo>
                <a:cubicBezTo>
                  <a:pt x="11427013" y="2706217"/>
                  <a:pt x="11291439" y="2784701"/>
                  <a:pt x="11097761" y="2784701"/>
                </a:cubicBezTo>
                <a:cubicBezTo>
                  <a:pt x="11097761" y="2784701"/>
                  <a:pt x="11097761" y="2784701"/>
                  <a:pt x="10555461" y="2784701"/>
                </a:cubicBezTo>
                <a:cubicBezTo>
                  <a:pt x="10555461" y="2784701"/>
                  <a:pt x="10555461" y="2784701"/>
                  <a:pt x="10555461" y="2313797"/>
                </a:cubicBezTo>
                <a:close/>
                <a:moveTo>
                  <a:pt x="5442357" y="1627063"/>
                </a:moveTo>
                <a:cubicBezTo>
                  <a:pt x="5442357" y="1627063"/>
                  <a:pt x="5442357" y="1627063"/>
                  <a:pt x="5732875" y="2313797"/>
                </a:cubicBezTo>
                <a:cubicBezTo>
                  <a:pt x="5732875" y="2313797"/>
                  <a:pt x="5732875" y="2313797"/>
                  <a:pt x="5151840" y="2313797"/>
                </a:cubicBezTo>
                <a:close/>
                <a:moveTo>
                  <a:pt x="2556552" y="1509337"/>
                </a:moveTo>
                <a:cubicBezTo>
                  <a:pt x="2556552" y="1509337"/>
                  <a:pt x="2556552" y="1509337"/>
                  <a:pt x="3002012" y="1509337"/>
                </a:cubicBezTo>
                <a:cubicBezTo>
                  <a:pt x="3215058" y="1509337"/>
                  <a:pt x="3350633" y="1607442"/>
                  <a:pt x="3350633" y="1803652"/>
                </a:cubicBezTo>
                <a:cubicBezTo>
                  <a:pt x="3350633" y="1980241"/>
                  <a:pt x="3234426" y="2117588"/>
                  <a:pt x="3002012" y="2117588"/>
                </a:cubicBezTo>
                <a:cubicBezTo>
                  <a:pt x="3002012" y="2117588"/>
                  <a:pt x="3002012" y="2117588"/>
                  <a:pt x="2556552" y="2117588"/>
                </a:cubicBezTo>
                <a:cubicBezTo>
                  <a:pt x="2556552" y="2117588"/>
                  <a:pt x="2556552" y="2117588"/>
                  <a:pt x="2556552" y="1509337"/>
                </a:cubicBezTo>
                <a:close/>
                <a:moveTo>
                  <a:pt x="10555461" y="1489716"/>
                </a:moveTo>
                <a:cubicBezTo>
                  <a:pt x="10555461" y="1489716"/>
                  <a:pt x="10555461" y="1489716"/>
                  <a:pt x="11000921" y="1489716"/>
                </a:cubicBezTo>
                <a:cubicBezTo>
                  <a:pt x="11194601" y="1489716"/>
                  <a:pt x="11310807" y="1568200"/>
                  <a:pt x="11310807" y="1725168"/>
                </a:cubicBezTo>
                <a:cubicBezTo>
                  <a:pt x="11310807" y="1882136"/>
                  <a:pt x="11175233" y="1940999"/>
                  <a:pt x="10981553" y="1940999"/>
                </a:cubicBezTo>
                <a:cubicBezTo>
                  <a:pt x="10981553" y="1940999"/>
                  <a:pt x="10981553" y="1940999"/>
                  <a:pt x="10555461" y="1940999"/>
                </a:cubicBezTo>
                <a:cubicBezTo>
                  <a:pt x="10555461" y="1940999"/>
                  <a:pt x="10555461" y="1940999"/>
                  <a:pt x="10555461" y="1489716"/>
                </a:cubicBezTo>
                <a:close/>
                <a:moveTo>
                  <a:pt x="10342417" y="1097297"/>
                </a:moveTo>
                <a:cubicBezTo>
                  <a:pt x="10206841" y="1097297"/>
                  <a:pt x="10110001" y="1175781"/>
                  <a:pt x="10110001" y="1332749"/>
                </a:cubicBezTo>
                <a:cubicBezTo>
                  <a:pt x="10110001" y="1332749"/>
                  <a:pt x="10110001" y="1332749"/>
                  <a:pt x="10110001" y="2941669"/>
                </a:cubicBezTo>
                <a:cubicBezTo>
                  <a:pt x="10110001" y="3098637"/>
                  <a:pt x="10206841" y="3177120"/>
                  <a:pt x="10342417" y="3177120"/>
                </a:cubicBezTo>
                <a:cubicBezTo>
                  <a:pt x="10342417" y="3177120"/>
                  <a:pt x="10342417" y="3177120"/>
                  <a:pt x="11097761" y="3177120"/>
                </a:cubicBezTo>
                <a:cubicBezTo>
                  <a:pt x="11562589" y="3177120"/>
                  <a:pt x="11872473" y="3000532"/>
                  <a:pt x="11872473" y="2608112"/>
                </a:cubicBezTo>
                <a:cubicBezTo>
                  <a:pt x="11872473" y="2313797"/>
                  <a:pt x="11717531" y="2176451"/>
                  <a:pt x="11485117" y="2097967"/>
                </a:cubicBezTo>
                <a:cubicBezTo>
                  <a:pt x="11640061" y="1999862"/>
                  <a:pt x="11756267" y="1882136"/>
                  <a:pt x="11756267" y="1627063"/>
                </a:cubicBezTo>
                <a:cubicBezTo>
                  <a:pt x="11756267" y="1489716"/>
                  <a:pt x="11717531" y="1371991"/>
                  <a:pt x="11620693" y="1273886"/>
                </a:cubicBezTo>
                <a:cubicBezTo>
                  <a:pt x="11504485" y="1156160"/>
                  <a:pt x="11310807" y="1097297"/>
                  <a:pt x="11078393" y="1097297"/>
                </a:cubicBezTo>
                <a:close/>
                <a:moveTo>
                  <a:pt x="2324139" y="1097297"/>
                </a:moveTo>
                <a:cubicBezTo>
                  <a:pt x="2188564" y="1097297"/>
                  <a:pt x="2091725" y="1175781"/>
                  <a:pt x="2091725" y="1332749"/>
                </a:cubicBezTo>
                <a:lnTo>
                  <a:pt x="2091725" y="2961290"/>
                </a:lnTo>
                <a:cubicBezTo>
                  <a:pt x="2091725" y="3118258"/>
                  <a:pt x="2188564" y="3196741"/>
                  <a:pt x="2324139" y="3196741"/>
                </a:cubicBezTo>
                <a:cubicBezTo>
                  <a:pt x="2459713" y="3196741"/>
                  <a:pt x="2556552" y="3118258"/>
                  <a:pt x="2556552" y="2961290"/>
                </a:cubicBezTo>
                <a:cubicBezTo>
                  <a:pt x="2556552" y="2961290"/>
                  <a:pt x="2556552" y="2961290"/>
                  <a:pt x="2556552" y="2510007"/>
                </a:cubicBezTo>
                <a:cubicBezTo>
                  <a:pt x="2556552" y="2510007"/>
                  <a:pt x="2556552" y="2510007"/>
                  <a:pt x="2905173" y="2510007"/>
                </a:cubicBezTo>
                <a:cubicBezTo>
                  <a:pt x="2905173" y="2510007"/>
                  <a:pt x="2905173" y="2510007"/>
                  <a:pt x="3350633" y="3079016"/>
                </a:cubicBezTo>
                <a:cubicBezTo>
                  <a:pt x="3408736" y="3157500"/>
                  <a:pt x="3466840" y="3196741"/>
                  <a:pt x="3563679" y="3196741"/>
                </a:cubicBezTo>
                <a:cubicBezTo>
                  <a:pt x="3679886" y="3196741"/>
                  <a:pt x="3796093" y="3098637"/>
                  <a:pt x="3796093" y="2980911"/>
                </a:cubicBezTo>
                <a:cubicBezTo>
                  <a:pt x="3796093" y="2902427"/>
                  <a:pt x="3757357" y="2863185"/>
                  <a:pt x="3718621" y="2804322"/>
                </a:cubicBezTo>
                <a:cubicBezTo>
                  <a:pt x="3718621" y="2804322"/>
                  <a:pt x="3718621" y="2804322"/>
                  <a:pt x="3408736" y="2431523"/>
                </a:cubicBezTo>
                <a:cubicBezTo>
                  <a:pt x="3660518" y="2313797"/>
                  <a:pt x="3815461" y="2117588"/>
                  <a:pt x="3815461" y="1784031"/>
                </a:cubicBezTo>
                <a:cubicBezTo>
                  <a:pt x="3815461" y="1587821"/>
                  <a:pt x="3757357" y="1430854"/>
                  <a:pt x="3641150" y="1313128"/>
                </a:cubicBezTo>
                <a:cubicBezTo>
                  <a:pt x="3505575" y="1175781"/>
                  <a:pt x="3311897" y="1097297"/>
                  <a:pt x="3040748" y="1097297"/>
                </a:cubicBezTo>
                <a:cubicBezTo>
                  <a:pt x="3040748" y="1097297"/>
                  <a:pt x="3040748" y="1097297"/>
                  <a:pt x="2324139" y="1097297"/>
                </a:cubicBezTo>
                <a:close/>
                <a:moveTo>
                  <a:pt x="17799025" y="1077676"/>
                </a:moveTo>
                <a:cubicBezTo>
                  <a:pt x="17682821" y="1077676"/>
                  <a:pt x="17585981" y="1156160"/>
                  <a:pt x="17585981" y="1313128"/>
                </a:cubicBezTo>
                <a:cubicBezTo>
                  <a:pt x="17585981" y="1313128"/>
                  <a:pt x="17585981" y="1313128"/>
                  <a:pt x="17585981" y="2941669"/>
                </a:cubicBezTo>
                <a:cubicBezTo>
                  <a:pt x="17585981" y="3098637"/>
                  <a:pt x="17682821" y="3177120"/>
                  <a:pt x="17799025" y="3177120"/>
                </a:cubicBezTo>
                <a:lnTo>
                  <a:pt x="18883625" y="3177120"/>
                </a:lnTo>
                <a:cubicBezTo>
                  <a:pt x="18999833" y="3177120"/>
                  <a:pt x="19077301" y="3098637"/>
                  <a:pt x="19077301" y="2980911"/>
                </a:cubicBezTo>
                <a:cubicBezTo>
                  <a:pt x="19077301" y="2843564"/>
                  <a:pt x="18999833" y="2765080"/>
                  <a:pt x="18883625" y="2765080"/>
                </a:cubicBezTo>
                <a:cubicBezTo>
                  <a:pt x="18883625" y="2765080"/>
                  <a:pt x="18883625" y="2765080"/>
                  <a:pt x="18031441" y="2765080"/>
                </a:cubicBezTo>
                <a:cubicBezTo>
                  <a:pt x="18031441" y="2765080"/>
                  <a:pt x="18031441" y="2765080"/>
                  <a:pt x="18031441" y="1313128"/>
                </a:cubicBezTo>
                <a:cubicBezTo>
                  <a:pt x="18031441" y="1156160"/>
                  <a:pt x="17934601" y="1077676"/>
                  <a:pt x="17799025" y="1077676"/>
                </a:cubicBezTo>
                <a:close/>
                <a:moveTo>
                  <a:pt x="15707301" y="1077676"/>
                </a:moveTo>
                <a:cubicBezTo>
                  <a:pt x="15571727" y="1077676"/>
                  <a:pt x="15474889" y="1156160"/>
                  <a:pt x="15474889" y="1313128"/>
                </a:cubicBezTo>
                <a:cubicBezTo>
                  <a:pt x="15474889" y="1313128"/>
                  <a:pt x="15474889" y="1313128"/>
                  <a:pt x="15474889" y="2941669"/>
                </a:cubicBezTo>
                <a:cubicBezTo>
                  <a:pt x="15474889" y="3098637"/>
                  <a:pt x="15571727" y="3177120"/>
                  <a:pt x="15707301" y="3177120"/>
                </a:cubicBezTo>
                <a:lnTo>
                  <a:pt x="16772533" y="3177120"/>
                </a:lnTo>
                <a:cubicBezTo>
                  <a:pt x="16888737" y="3177120"/>
                  <a:pt x="16985577" y="3098637"/>
                  <a:pt x="16985577" y="2980911"/>
                </a:cubicBezTo>
                <a:cubicBezTo>
                  <a:pt x="16985577" y="2843564"/>
                  <a:pt x="16888737" y="2765080"/>
                  <a:pt x="16772533" y="2765080"/>
                </a:cubicBezTo>
                <a:cubicBezTo>
                  <a:pt x="16772533" y="2765080"/>
                  <a:pt x="16772533" y="2765080"/>
                  <a:pt x="15939717" y="2765080"/>
                </a:cubicBezTo>
                <a:cubicBezTo>
                  <a:pt x="15939717" y="2765080"/>
                  <a:pt x="15939717" y="2765080"/>
                  <a:pt x="15939717" y="1313128"/>
                </a:cubicBezTo>
                <a:cubicBezTo>
                  <a:pt x="15939717" y="1156160"/>
                  <a:pt x="15842877" y="1077676"/>
                  <a:pt x="15707301" y="1077676"/>
                </a:cubicBezTo>
                <a:close/>
                <a:moveTo>
                  <a:pt x="7417875" y="1077676"/>
                </a:moveTo>
                <a:cubicBezTo>
                  <a:pt x="7301669" y="1077676"/>
                  <a:pt x="7166093" y="1156160"/>
                  <a:pt x="7166093" y="1293507"/>
                </a:cubicBezTo>
                <a:cubicBezTo>
                  <a:pt x="7166093" y="1293507"/>
                  <a:pt x="7166093" y="1293507"/>
                  <a:pt x="7166093" y="2961290"/>
                </a:cubicBezTo>
                <a:cubicBezTo>
                  <a:pt x="7166093" y="3118258"/>
                  <a:pt x="7262933" y="3196741"/>
                  <a:pt x="7398507" y="3196741"/>
                </a:cubicBezTo>
                <a:cubicBezTo>
                  <a:pt x="7514713" y="3196741"/>
                  <a:pt x="7611553" y="3118258"/>
                  <a:pt x="7611553" y="2961290"/>
                </a:cubicBezTo>
                <a:cubicBezTo>
                  <a:pt x="7611553" y="2961290"/>
                  <a:pt x="7611553" y="2961290"/>
                  <a:pt x="7611553" y="1940999"/>
                </a:cubicBezTo>
                <a:cubicBezTo>
                  <a:pt x="7611553" y="1940999"/>
                  <a:pt x="7611553" y="1940999"/>
                  <a:pt x="7998909" y="2549249"/>
                </a:cubicBezTo>
                <a:cubicBezTo>
                  <a:pt x="8057013" y="2627733"/>
                  <a:pt x="8115117" y="2666975"/>
                  <a:pt x="8192589" y="2666975"/>
                </a:cubicBezTo>
                <a:cubicBezTo>
                  <a:pt x="8289427" y="2666975"/>
                  <a:pt x="8347531" y="2627733"/>
                  <a:pt x="8386265" y="2549249"/>
                </a:cubicBezTo>
                <a:cubicBezTo>
                  <a:pt x="8386265" y="2549249"/>
                  <a:pt x="8386265" y="2549249"/>
                  <a:pt x="8773621" y="1921378"/>
                </a:cubicBezTo>
                <a:cubicBezTo>
                  <a:pt x="8773621" y="1921378"/>
                  <a:pt x="8773621" y="1921378"/>
                  <a:pt x="8773621" y="2961290"/>
                </a:cubicBezTo>
                <a:cubicBezTo>
                  <a:pt x="8773621" y="3118258"/>
                  <a:pt x="8870461" y="3196741"/>
                  <a:pt x="9006037" y="3196741"/>
                </a:cubicBezTo>
                <a:cubicBezTo>
                  <a:pt x="9141611" y="3196741"/>
                  <a:pt x="9238449" y="3118258"/>
                  <a:pt x="9238449" y="2961290"/>
                </a:cubicBezTo>
                <a:lnTo>
                  <a:pt x="9238449" y="1293507"/>
                </a:lnTo>
                <a:cubicBezTo>
                  <a:pt x="9238449" y="1156160"/>
                  <a:pt x="9102875" y="1077676"/>
                  <a:pt x="8986669" y="1077676"/>
                </a:cubicBezTo>
                <a:cubicBezTo>
                  <a:pt x="8870461" y="1077676"/>
                  <a:pt x="8792989" y="1116918"/>
                  <a:pt x="8734887" y="1215023"/>
                </a:cubicBezTo>
                <a:cubicBezTo>
                  <a:pt x="8734887" y="1215023"/>
                  <a:pt x="8734887" y="1215023"/>
                  <a:pt x="8211955" y="2097967"/>
                </a:cubicBezTo>
                <a:cubicBezTo>
                  <a:pt x="8211955" y="2097967"/>
                  <a:pt x="8211955" y="2097967"/>
                  <a:pt x="7669657" y="1215023"/>
                </a:cubicBezTo>
                <a:cubicBezTo>
                  <a:pt x="7611553" y="1116918"/>
                  <a:pt x="7534081" y="1077676"/>
                  <a:pt x="7417875" y="1077676"/>
                </a:cubicBezTo>
                <a:close/>
                <a:moveTo>
                  <a:pt x="5461725" y="1058055"/>
                </a:moveTo>
                <a:cubicBezTo>
                  <a:pt x="5306783" y="1058055"/>
                  <a:pt x="5229311" y="1136539"/>
                  <a:pt x="5171208" y="1234644"/>
                </a:cubicBezTo>
                <a:cubicBezTo>
                  <a:pt x="5171208" y="1234644"/>
                  <a:pt x="5171208" y="1234644"/>
                  <a:pt x="4454599" y="2882806"/>
                </a:cubicBezTo>
                <a:cubicBezTo>
                  <a:pt x="4435231" y="2922048"/>
                  <a:pt x="4435231" y="2961290"/>
                  <a:pt x="4435231" y="3000532"/>
                </a:cubicBezTo>
                <a:cubicBezTo>
                  <a:pt x="4435231" y="3118258"/>
                  <a:pt x="4532070" y="3196741"/>
                  <a:pt x="4648277" y="3196741"/>
                </a:cubicBezTo>
                <a:cubicBezTo>
                  <a:pt x="4745116" y="3196741"/>
                  <a:pt x="4803219" y="3157500"/>
                  <a:pt x="4841955" y="3059395"/>
                </a:cubicBezTo>
                <a:cubicBezTo>
                  <a:pt x="4841955" y="3059395"/>
                  <a:pt x="4841955" y="3059395"/>
                  <a:pt x="4996897" y="2706217"/>
                </a:cubicBezTo>
                <a:cubicBezTo>
                  <a:pt x="4996897" y="2706217"/>
                  <a:pt x="4996897" y="2706217"/>
                  <a:pt x="5907185" y="2706217"/>
                </a:cubicBezTo>
                <a:lnTo>
                  <a:pt x="6042760" y="3059395"/>
                </a:lnTo>
                <a:cubicBezTo>
                  <a:pt x="6081495" y="3157500"/>
                  <a:pt x="6158967" y="3196741"/>
                  <a:pt x="6255805" y="3196741"/>
                </a:cubicBezTo>
                <a:cubicBezTo>
                  <a:pt x="6372013" y="3196741"/>
                  <a:pt x="6468853" y="3118258"/>
                  <a:pt x="6468853" y="3000532"/>
                </a:cubicBezTo>
                <a:cubicBezTo>
                  <a:pt x="6468853" y="2961290"/>
                  <a:pt x="6468853" y="2922048"/>
                  <a:pt x="6449485" y="2882806"/>
                </a:cubicBezTo>
                <a:cubicBezTo>
                  <a:pt x="6449485" y="2882806"/>
                  <a:pt x="6449485" y="2882806"/>
                  <a:pt x="5732875" y="1234644"/>
                </a:cubicBezTo>
                <a:cubicBezTo>
                  <a:pt x="5674771" y="1136539"/>
                  <a:pt x="5597300" y="1058055"/>
                  <a:pt x="5461725" y="1058055"/>
                </a:cubicBezTo>
                <a:close/>
                <a:moveTo>
                  <a:pt x="847119" y="0"/>
                </a:moveTo>
                <a:lnTo>
                  <a:pt x="14021983" y="0"/>
                </a:lnTo>
                <a:lnTo>
                  <a:pt x="14021847" y="630"/>
                </a:lnTo>
                <a:cubicBezTo>
                  <a:pt x="14018669" y="15384"/>
                  <a:pt x="13993249" y="133416"/>
                  <a:pt x="13789889" y="1077676"/>
                </a:cubicBezTo>
                <a:cubicBezTo>
                  <a:pt x="13731785" y="1058055"/>
                  <a:pt x="13673681" y="1058055"/>
                  <a:pt x="13615577" y="1058055"/>
                </a:cubicBezTo>
                <a:cubicBezTo>
                  <a:pt x="12976439" y="1058055"/>
                  <a:pt x="12511613" y="1548579"/>
                  <a:pt x="12511613" y="2137209"/>
                </a:cubicBezTo>
                <a:cubicBezTo>
                  <a:pt x="12511613" y="2745459"/>
                  <a:pt x="12957071" y="3216362"/>
                  <a:pt x="13596209" y="3216362"/>
                </a:cubicBezTo>
                <a:cubicBezTo>
                  <a:pt x="14235349" y="3216362"/>
                  <a:pt x="14700175" y="2725838"/>
                  <a:pt x="14700175" y="2137209"/>
                </a:cubicBezTo>
                <a:cubicBezTo>
                  <a:pt x="14700175" y="1960620"/>
                  <a:pt x="14661441" y="1784031"/>
                  <a:pt x="14583969" y="1646684"/>
                </a:cubicBezTo>
                <a:cubicBezTo>
                  <a:pt x="14583969" y="1646684"/>
                  <a:pt x="14583969" y="1646684"/>
                  <a:pt x="14196613" y="1940999"/>
                </a:cubicBezTo>
                <a:cubicBezTo>
                  <a:pt x="14215981" y="1999862"/>
                  <a:pt x="14235349" y="2078346"/>
                  <a:pt x="14235349" y="2137209"/>
                </a:cubicBezTo>
                <a:cubicBezTo>
                  <a:pt x="14235349" y="2510007"/>
                  <a:pt x="13983565" y="2784701"/>
                  <a:pt x="13615577" y="2784701"/>
                </a:cubicBezTo>
                <a:cubicBezTo>
                  <a:pt x="13247589" y="2784701"/>
                  <a:pt x="12976439" y="2490386"/>
                  <a:pt x="12976439" y="2137209"/>
                </a:cubicBezTo>
                <a:cubicBezTo>
                  <a:pt x="12976439" y="1784031"/>
                  <a:pt x="13228221" y="1489716"/>
                  <a:pt x="13596209" y="1489716"/>
                </a:cubicBezTo>
                <a:cubicBezTo>
                  <a:pt x="13634945" y="1489716"/>
                  <a:pt x="13654313" y="1489716"/>
                  <a:pt x="13693049" y="1489716"/>
                </a:cubicBezTo>
                <a:cubicBezTo>
                  <a:pt x="13693049" y="1489716"/>
                  <a:pt x="13693049" y="1489716"/>
                  <a:pt x="13518737" y="2274556"/>
                </a:cubicBezTo>
                <a:cubicBezTo>
                  <a:pt x="13518737" y="2274556"/>
                  <a:pt x="13518737" y="2274556"/>
                  <a:pt x="13576841" y="2313797"/>
                </a:cubicBezTo>
                <a:cubicBezTo>
                  <a:pt x="13576841" y="2313797"/>
                  <a:pt x="13576841" y="2313797"/>
                  <a:pt x="15302449" y="208867"/>
                </a:cubicBezTo>
                <a:lnTo>
                  <a:pt x="15473677" y="0"/>
                </a:lnTo>
                <a:lnTo>
                  <a:pt x="19895817" y="0"/>
                </a:lnTo>
                <a:lnTo>
                  <a:pt x="20086775" y="11552"/>
                </a:lnTo>
                <a:cubicBezTo>
                  <a:pt x="20517065" y="68345"/>
                  <a:pt x="20714017" y="312956"/>
                  <a:pt x="20739957" y="787481"/>
                </a:cubicBezTo>
                <a:lnTo>
                  <a:pt x="20742935" y="901016"/>
                </a:lnTo>
                <a:lnTo>
                  <a:pt x="20742935" y="3471506"/>
                </a:lnTo>
                <a:lnTo>
                  <a:pt x="20739957" y="3585041"/>
                </a:lnTo>
                <a:cubicBezTo>
                  <a:pt x="20710027" y="4132570"/>
                  <a:pt x="20452417" y="4374000"/>
                  <a:pt x="19871385" y="4374000"/>
                </a:cubicBezTo>
                <a:lnTo>
                  <a:pt x="871552" y="4374000"/>
                </a:lnTo>
                <a:cubicBezTo>
                  <a:pt x="251782" y="4374000"/>
                  <a:pt x="0" y="4099306"/>
                  <a:pt x="0" y="3471435"/>
                </a:cubicBezTo>
                <a:cubicBezTo>
                  <a:pt x="0" y="3471435"/>
                  <a:pt x="0" y="3471435"/>
                  <a:pt x="0" y="901087"/>
                </a:cubicBezTo>
                <a:cubicBezTo>
                  <a:pt x="0" y="351700"/>
                  <a:pt x="192771" y="72714"/>
                  <a:pt x="656161" y="1155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GB"/>
              <a:t>vel</a:t>
            </a:r>
            <a:endParaRPr lang="en-GB" dirty="0"/>
          </a:p>
        </p:txBody>
      </p:sp>
      <p:sp>
        <p:nvSpPr>
          <p:cNvPr id="10" name="Slide Number Placeholder 5" hidden="1">
            <a:extLst>
              <a:ext uri="{FF2B5EF4-FFF2-40B4-BE49-F238E27FC236}">
                <a16:creationId xmlns:a16="http://schemas.microsoft.com/office/drawing/2014/main" id="{DB3E8C21-56F3-43EB-BF88-4EEB72C3F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100">
                <a:noFill/>
              </a:defRPr>
            </a:lvl1pPr>
          </a:lstStyle>
          <a:p>
            <a:endParaRPr lang="en-GB" dirty="0"/>
          </a:p>
        </p:txBody>
      </p:sp>
      <p:sp>
        <p:nvSpPr>
          <p:cNvPr id="11" name="Footer Placeholder 4" hidden="1">
            <a:extLst>
              <a:ext uri="{FF2B5EF4-FFF2-40B4-BE49-F238E27FC236}">
                <a16:creationId xmlns:a16="http://schemas.microsoft.com/office/drawing/2014/main" id="{35D10A95-9140-4D91-8BAE-655D1782D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100" baseline="0">
                <a:noFill/>
              </a:defRPr>
            </a:lvl1pPr>
          </a:lstStyle>
          <a:p>
            <a:pPr algn="r"/>
            <a:endParaRPr lang="en-DK" dirty="0"/>
          </a:p>
        </p:txBody>
      </p:sp>
      <p:sp>
        <p:nvSpPr>
          <p:cNvPr id="12" name="Date_DateCustomA" hidden="1">
            <a:extLst>
              <a:ext uri="{FF2B5EF4-FFF2-40B4-BE49-F238E27FC236}">
                <a16:creationId xmlns:a16="http://schemas.microsoft.com/office/drawing/2014/main" id="{3FA8083C-E59E-4629-A5C9-D40387255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910400"/>
            <a:ext cx="0" cy="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buNone/>
              <a:defRPr lang="en-GB" sz="100" smtClean="0">
                <a:noFill/>
              </a:defRPr>
            </a:lvl1pPr>
          </a:lstStyle>
          <a:p>
            <a:pPr algn="r"/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309621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C267E1F-9146-4D51-A3EA-9E268FC35F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18" y="1945915"/>
            <a:ext cx="7330441" cy="2768684"/>
          </a:xfrm>
        </p:spPr>
        <p:txBody>
          <a:bodyPr/>
          <a:lstStyle>
            <a:lvl1pPr>
              <a:defRPr sz="3199" b="0" cap="none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Quotation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1E1ADCAE-53E0-4B32-A2CA-095078D0C6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6072" y="5018936"/>
            <a:ext cx="7332990" cy="1084011"/>
          </a:xfrm>
        </p:spPr>
        <p:txBody>
          <a:bodyPr lIns="0"/>
          <a:lstStyle>
            <a:lvl1pPr marL="0" indent="0">
              <a:buFont typeface="Arial" panose="020B0604020202020204" pitchFamily="34" charset="0"/>
              <a:buChar char="​"/>
              <a:defRPr sz="1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Name, Title</a:t>
            </a:r>
            <a:endParaRPr lang="en-GB" dirty="0"/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8FF56-E9E6-4CE1-A183-9B907183A27A}"/>
              </a:ext>
            </a:extLst>
          </p:cNvPr>
          <p:cNvSpPr txBox="1"/>
          <p:nvPr userDrawn="1"/>
        </p:nvSpPr>
        <p:spPr bwMode="auto">
          <a:xfrm>
            <a:off x="805541" y="2249830"/>
            <a:ext cx="1671855" cy="2829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2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2697" marR="0" indent="-25395" algn="l" defTabSz="457109" rtl="0" eaLnBrk="0" fontAlgn="base" latinLnBrk="0" hangingPunct="0">
              <a:lnSpc>
                <a:spcPts val="2163"/>
              </a:lnSpc>
              <a:spcBef>
                <a:spcPct val="0"/>
              </a:spcBef>
              <a:spcAft>
                <a:spcPts val="1500"/>
              </a:spcAft>
              <a:buClrTx/>
              <a:buSzTx/>
              <a:tabLst/>
            </a:pPr>
            <a:r>
              <a:rPr kumimoji="0" lang="en-GB" sz="19896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 pitchFamily="34" charset="0"/>
                <a:cs typeface="Verdana" pitchFamily="34" charset="0"/>
              </a:rPr>
              <a:t>“</a:t>
            </a: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A9AB153B-AFF1-4043-8D3F-263FEAF2377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98617" y="6158174"/>
            <a:ext cx="1219359" cy="257114"/>
          </a:xfrm>
          <a:custGeom>
            <a:avLst/>
            <a:gdLst>
              <a:gd name="T0" fmla="*/ 545 w 1071"/>
              <a:gd name="T1" fmla="*/ 142 h 223"/>
              <a:gd name="T2" fmla="*/ 572 w 1071"/>
              <a:gd name="T3" fmla="*/ 118 h 223"/>
              <a:gd name="T4" fmla="*/ 132 w 1071"/>
              <a:gd name="T5" fmla="*/ 108 h 223"/>
              <a:gd name="T6" fmla="*/ 173 w 1071"/>
              <a:gd name="T7" fmla="*/ 92 h 223"/>
              <a:gd name="T8" fmla="*/ 568 w 1071"/>
              <a:gd name="T9" fmla="*/ 76 h 223"/>
              <a:gd name="T10" fmla="*/ 567 w 1071"/>
              <a:gd name="T11" fmla="*/ 99 h 223"/>
              <a:gd name="T12" fmla="*/ 296 w 1071"/>
              <a:gd name="T13" fmla="*/ 118 h 223"/>
              <a:gd name="T14" fmla="*/ 305 w 1071"/>
              <a:gd name="T15" fmla="*/ 138 h 223"/>
              <a:gd name="T16" fmla="*/ 240 w 1071"/>
              <a:gd name="T17" fmla="*/ 163 h 223"/>
              <a:gd name="T18" fmla="*/ 267 w 1071"/>
              <a:gd name="T19" fmla="*/ 63 h 223"/>
              <a:gd name="T20" fmla="*/ 333 w 1071"/>
              <a:gd name="T21" fmla="*/ 147 h 223"/>
              <a:gd name="T22" fmla="*/ 312 w 1071"/>
              <a:gd name="T23" fmla="*/ 156 h 223"/>
              <a:gd name="T24" fmla="*/ 1071 w 1071"/>
              <a:gd name="T25" fmla="*/ 177 h 223"/>
              <a:gd name="T26" fmla="*/ 799 w 1071"/>
              <a:gd name="T27" fmla="*/ 0 h 223"/>
              <a:gd name="T28" fmla="*/ 707 w 1071"/>
              <a:gd name="T29" fmla="*/ 76 h 223"/>
              <a:gd name="T30" fmla="*/ 670 w 1071"/>
              <a:gd name="T31" fmla="*/ 109 h 223"/>
              <a:gd name="T32" fmla="*/ 735 w 1071"/>
              <a:gd name="T33" fmla="*/ 109 h 223"/>
              <a:gd name="T34" fmla="*/ 759 w 1071"/>
              <a:gd name="T35" fmla="*/ 109 h 223"/>
              <a:gd name="T36" fmla="*/ 646 w 1071"/>
              <a:gd name="T37" fmla="*/ 109 h 223"/>
              <a:gd name="T38" fmla="*/ 712 w 1071"/>
              <a:gd name="T39" fmla="*/ 55 h 223"/>
              <a:gd name="T40" fmla="*/ 0 w 1071"/>
              <a:gd name="T41" fmla="*/ 46 h 223"/>
              <a:gd name="T42" fmla="*/ 1026 w 1071"/>
              <a:gd name="T43" fmla="*/ 223 h 223"/>
              <a:gd name="T44" fmla="*/ 453 w 1071"/>
              <a:gd name="T45" fmla="*/ 151 h 223"/>
              <a:gd name="T46" fmla="*/ 423 w 1071"/>
              <a:gd name="T47" fmla="*/ 136 h 223"/>
              <a:gd name="T48" fmla="*/ 393 w 1071"/>
              <a:gd name="T49" fmla="*/ 151 h 223"/>
              <a:gd name="T50" fmla="*/ 370 w 1071"/>
              <a:gd name="T51" fmla="*/ 66 h 223"/>
              <a:gd name="T52" fmla="*/ 424 w 1071"/>
              <a:gd name="T53" fmla="*/ 107 h 223"/>
              <a:gd name="T54" fmla="*/ 477 w 1071"/>
              <a:gd name="T55" fmla="*/ 66 h 223"/>
              <a:gd name="T56" fmla="*/ 600 w 1071"/>
              <a:gd name="T57" fmla="*/ 65 h 223"/>
              <a:gd name="T58" fmla="*/ 613 w 1071"/>
              <a:gd name="T59" fmla="*/ 133 h 223"/>
              <a:gd name="T60" fmla="*/ 522 w 1071"/>
              <a:gd name="T61" fmla="*/ 150 h 223"/>
              <a:gd name="T62" fmla="*/ 572 w 1071"/>
              <a:gd name="T63" fmla="*/ 56 h 223"/>
              <a:gd name="T64" fmla="*/ 157 w 1071"/>
              <a:gd name="T65" fmla="*/ 56 h 223"/>
              <a:gd name="T66" fmla="*/ 197 w 1071"/>
              <a:gd name="T67" fmla="*/ 91 h 223"/>
              <a:gd name="T68" fmla="*/ 196 w 1071"/>
              <a:gd name="T69" fmla="*/ 152 h 223"/>
              <a:gd name="T70" fmla="*/ 150 w 1071"/>
              <a:gd name="T71" fmla="*/ 128 h 223"/>
              <a:gd name="T72" fmla="*/ 120 w 1071"/>
              <a:gd name="T73" fmla="*/ 163 h 223"/>
              <a:gd name="T74" fmla="*/ 811 w 1071"/>
              <a:gd name="T75" fmla="*/ 162 h 223"/>
              <a:gd name="T76" fmla="*/ 811 w 1071"/>
              <a:gd name="T77" fmla="*/ 55 h 223"/>
              <a:gd name="T78" fmla="*/ 866 w 1071"/>
              <a:gd name="T79" fmla="*/ 141 h 223"/>
              <a:gd name="T80" fmla="*/ 811 w 1071"/>
              <a:gd name="T81" fmla="*/ 162 h 223"/>
              <a:gd name="T82" fmla="*/ 908 w 1071"/>
              <a:gd name="T83" fmla="*/ 67 h 223"/>
              <a:gd name="T84" fmla="*/ 931 w 1071"/>
              <a:gd name="T85" fmla="*/ 141 h 223"/>
              <a:gd name="T86" fmla="*/ 975 w 1071"/>
              <a:gd name="T87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71" h="223">
                <a:moveTo>
                  <a:pt x="572" y="118"/>
                </a:moveTo>
                <a:cubicBezTo>
                  <a:pt x="545" y="118"/>
                  <a:pt x="545" y="118"/>
                  <a:pt x="545" y="118"/>
                </a:cubicBezTo>
                <a:cubicBezTo>
                  <a:pt x="545" y="142"/>
                  <a:pt x="545" y="142"/>
                  <a:pt x="545" y="142"/>
                </a:cubicBezTo>
                <a:cubicBezTo>
                  <a:pt x="573" y="142"/>
                  <a:pt x="573" y="142"/>
                  <a:pt x="573" y="142"/>
                </a:cubicBezTo>
                <a:cubicBezTo>
                  <a:pt x="583" y="142"/>
                  <a:pt x="590" y="138"/>
                  <a:pt x="590" y="130"/>
                </a:cubicBezTo>
                <a:cubicBezTo>
                  <a:pt x="590" y="123"/>
                  <a:pt x="584" y="118"/>
                  <a:pt x="572" y="118"/>
                </a:cubicBezTo>
                <a:moveTo>
                  <a:pt x="155" y="77"/>
                </a:moveTo>
                <a:cubicBezTo>
                  <a:pt x="132" y="77"/>
                  <a:pt x="132" y="77"/>
                  <a:pt x="132" y="77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55" y="108"/>
                  <a:pt x="155" y="108"/>
                  <a:pt x="155" y="108"/>
                </a:cubicBezTo>
                <a:cubicBezTo>
                  <a:pt x="167" y="108"/>
                  <a:pt x="173" y="101"/>
                  <a:pt x="173" y="92"/>
                </a:cubicBezTo>
                <a:cubicBezTo>
                  <a:pt x="173" y="92"/>
                  <a:pt x="173" y="92"/>
                  <a:pt x="173" y="92"/>
                </a:cubicBezTo>
                <a:cubicBezTo>
                  <a:pt x="173" y="82"/>
                  <a:pt x="166" y="77"/>
                  <a:pt x="155" y="77"/>
                </a:cubicBezTo>
                <a:moveTo>
                  <a:pt x="584" y="88"/>
                </a:moveTo>
                <a:cubicBezTo>
                  <a:pt x="584" y="80"/>
                  <a:pt x="578" y="76"/>
                  <a:pt x="568" y="76"/>
                </a:cubicBezTo>
                <a:cubicBezTo>
                  <a:pt x="545" y="76"/>
                  <a:pt x="545" y="76"/>
                  <a:pt x="545" y="76"/>
                </a:cubicBezTo>
                <a:cubicBezTo>
                  <a:pt x="545" y="99"/>
                  <a:pt x="545" y="99"/>
                  <a:pt x="545" y="99"/>
                </a:cubicBezTo>
                <a:cubicBezTo>
                  <a:pt x="567" y="99"/>
                  <a:pt x="567" y="99"/>
                  <a:pt x="567" y="99"/>
                </a:cubicBezTo>
                <a:cubicBezTo>
                  <a:pt x="577" y="99"/>
                  <a:pt x="584" y="96"/>
                  <a:pt x="584" y="88"/>
                </a:cubicBezTo>
                <a:moveTo>
                  <a:pt x="266" y="118"/>
                </a:moveTo>
                <a:cubicBezTo>
                  <a:pt x="296" y="118"/>
                  <a:pt x="296" y="118"/>
                  <a:pt x="296" y="118"/>
                </a:cubicBezTo>
                <a:cubicBezTo>
                  <a:pt x="281" y="83"/>
                  <a:pt x="281" y="83"/>
                  <a:pt x="281" y="83"/>
                </a:cubicBezTo>
                <a:lnTo>
                  <a:pt x="266" y="118"/>
                </a:lnTo>
                <a:close/>
                <a:moveTo>
                  <a:pt x="305" y="138"/>
                </a:moveTo>
                <a:cubicBezTo>
                  <a:pt x="258" y="138"/>
                  <a:pt x="258" y="138"/>
                  <a:pt x="258" y="138"/>
                </a:cubicBezTo>
                <a:cubicBezTo>
                  <a:pt x="250" y="156"/>
                  <a:pt x="250" y="156"/>
                  <a:pt x="250" y="156"/>
                </a:cubicBezTo>
                <a:cubicBezTo>
                  <a:pt x="248" y="161"/>
                  <a:pt x="245" y="163"/>
                  <a:pt x="240" y="163"/>
                </a:cubicBezTo>
                <a:cubicBezTo>
                  <a:pt x="234" y="163"/>
                  <a:pt x="229" y="159"/>
                  <a:pt x="229" y="153"/>
                </a:cubicBezTo>
                <a:cubicBezTo>
                  <a:pt x="229" y="151"/>
                  <a:pt x="229" y="149"/>
                  <a:pt x="230" y="147"/>
                </a:cubicBezTo>
                <a:cubicBezTo>
                  <a:pt x="267" y="63"/>
                  <a:pt x="267" y="63"/>
                  <a:pt x="267" y="63"/>
                </a:cubicBezTo>
                <a:cubicBezTo>
                  <a:pt x="270" y="58"/>
                  <a:pt x="274" y="54"/>
                  <a:pt x="282" y="54"/>
                </a:cubicBezTo>
                <a:cubicBezTo>
                  <a:pt x="289" y="54"/>
                  <a:pt x="293" y="58"/>
                  <a:pt x="296" y="63"/>
                </a:cubicBezTo>
                <a:cubicBezTo>
                  <a:pt x="333" y="147"/>
                  <a:pt x="333" y="147"/>
                  <a:pt x="333" y="147"/>
                </a:cubicBezTo>
                <a:cubicBezTo>
                  <a:pt x="334" y="149"/>
                  <a:pt x="334" y="151"/>
                  <a:pt x="334" y="153"/>
                </a:cubicBezTo>
                <a:cubicBezTo>
                  <a:pt x="334" y="159"/>
                  <a:pt x="329" y="163"/>
                  <a:pt x="323" y="163"/>
                </a:cubicBezTo>
                <a:cubicBezTo>
                  <a:pt x="318" y="163"/>
                  <a:pt x="314" y="161"/>
                  <a:pt x="312" y="156"/>
                </a:cubicBezTo>
                <a:lnTo>
                  <a:pt x="305" y="138"/>
                </a:lnTo>
                <a:close/>
                <a:moveTo>
                  <a:pt x="1026" y="223"/>
                </a:moveTo>
                <a:cubicBezTo>
                  <a:pt x="1058" y="223"/>
                  <a:pt x="1071" y="209"/>
                  <a:pt x="1071" y="177"/>
                </a:cubicBezTo>
                <a:cubicBezTo>
                  <a:pt x="1071" y="46"/>
                  <a:pt x="1071" y="46"/>
                  <a:pt x="1071" y="46"/>
                </a:cubicBezTo>
                <a:cubicBezTo>
                  <a:pt x="1071" y="14"/>
                  <a:pt x="1058" y="0"/>
                  <a:pt x="1026" y="0"/>
                </a:cubicBezTo>
                <a:cubicBezTo>
                  <a:pt x="799" y="0"/>
                  <a:pt x="799" y="0"/>
                  <a:pt x="799" y="0"/>
                </a:cubicBezTo>
                <a:cubicBezTo>
                  <a:pt x="701" y="118"/>
                  <a:pt x="701" y="118"/>
                  <a:pt x="701" y="118"/>
                </a:cubicBezTo>
                <a:cubicBezTo>
                  <a:pt x="698" y="116"/>
                  <a:pt x="698" y="116"/>
                  <a:pt x="698" y="116"/>
                </a:cubicBezTo>
                <a:cubicBezTo>
                  <a:pt x="707" y="76"/>
                  <a:pt x="707" y="76"/>
                  <a:pt x="707" y="76"/>
                </a:cubicBezTo>
                <a:cubicBezTo>
                  <a:pt x="705" y="76"/>
                  <a:pt x="704" y="76"/>
                  <a:pt x="702" y="76"/>
                </a:cubicBezTo>
                <a:cubicBezTo>
                  <a:pt x="683" y="76"/>
                  <a:pt x="670" y="91"/>
                  <a:pt x="670" y="109"/>
                </a:cubicBezTo>
                <a:cubicBezTo>
                  <a:pt x="670" y="109"/>
                  <a:pt x="670" y="109"/>
                  <a:pt x="670" y="109"/>
                </a:cubicBezTo>
                <a:cubicBezTo>
                  <a:pt x="670" y="127"/>
                  <a:pt x="684" y="142"/>
                  <a:pt x="703" y="142"/>
                </a:cubicBezTo>
                <a:cubicBezTo>
                  <a:pt x="722" y="142"/>
                  <a:pt x="735" y="128"/>
                  <a:pt x="735" y="109"/>
                </a:cubicBezTo>
                <a:cubicBezTo>
                  <a:pt x="735" y="109"/>
                  <a:pt x="735" y="109"/>
                  <a:pt x="735" y="109"/>
                </a:cubicBezTo>
                <a:cubicBezTo>
                  <a:pt x="735" y="106"/>
                  <a:pt x="734" y="102"/>
                  <a:pt x="733" y="99"/>
                </a:cubicBezTo>
                <a:cubicBezTo>
                  <a:pt x="753" y="84"/>
                  <a:pt x="753" y="84"/>
                  <a:pt x="753" y="84"/>
                </a:cubicBezTo>
                <a:cubicBezTo>
                  <a:pt x="757" y="91"/>
                  <a:pt x="759" y="100"/>
                  <a:pt x="759" y="109"/>
                </a:cubicBezTo>
                <a:cubicBezTo>
                  <a:pt x="759" y="109"/>
                  <a:pt x="759" y="109"/>
                  <a:pt x="759" y="109"/>
                </a:cubicBezTo>
                <a:cubicBezTo>
                  <a:pt x="759" y="139"/>
                  <a:pt x="735" y="164"/>
                  <a:pt x="702" y="164"/>
                </a:cubicBezTo>
                <a:cubicBezTo>
                  <a:pt x="669" y="164"/>
                  <a:pt x="646" y="140"/>
                  <a:pt x="646" y="109"/>
                </a:cubicBezTo>
                <a:cubicBezTo>
                  <a:pt x="646" y="109"/>
                  <a:pt x="646" y="109"/>
                  <a:pt x="646" y="109"/>
                </a:cubicBezTo>
                <a:cubicBezTo>
                  <a:pt x="646" y="79"/>
                  <a:pt x="670" y="54"/>
                  <a:pt x="703" y="54"/>
                </a:cubicBezTo>
                <a:cubicBezTo>
                  <a:pt x="706" y="54"/>
                  <a:pt x="709" y="54"/>
                  <a:pt x="712" y="55"/>
                </a:cubicBezTo>
                <a:cubicBezTo>
                  <a:pt x="724" y="0"/>
                  <a:pt x="724" y="0"/>
                  <a:pt x="7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13" y="0"/>
                  <a:pt x="0" y="14"/>
                  <a:pt x="0" y="46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09"/>
                  <a:pt x="13" y="223"/>
                  <a:pt x="45" y="223"/>
                </a:cubicBezTo>
                <a:lnTo>
                  <a:pt x="1026" y="223"/>
                </a:lnTo>
                <a:close/>
                <a:moveTo>
                  <a:pt x="477" y="151"/>
                </a:moveTo>
                <a:cubicBezTo>
                  <a:pt x="477" y="159"/>
                  <a:pt x="472" y="163"/>
                  <a:pt x="465" y="163"/>
                </a:cubicBezTo>
                <a:cubicBezTo>
                  <a:pt x="458" y="163"/>
                  <a:pt x="453" y="159"/>
                  <a:pt x="453" y="151"/>
                </a:cubicBezTo>
                <a:cubicBezTo>
                  <a:pt x="453" y="98"/>
                  <a:pt x="453" y="98"/>
                  <a:pt x="453" y="98"/>
                </a:cubicBezTo>
                <a:cubicBezTo>
                  <a:pt x="433" y="130"/>
                  <a:pt x="433" y="130"/>
                  <a:pt x="433" y="130"/>
                </a:cubicBezTo>
                <a:cubicBezTo>
                  <a:pt x="431" y="134"/>
                  <a:pt x="428" y="136"/>
                  <a:pt x="423" y="136"/>
                </a:cubicBezTo>
                <a:cubicBezTo>
                  <a:pt x="419" y="136"/>
                  <a:pt x="416" y="134"/>
                  <a:pt x="413" y="130"/>
                </a:cubicBezTo>
                <a:cubicBezTo>
                  <a:pt x="393" y="99"/>
                  <a:pt x="393" y="99"/>
                  <a:pt x="393" y="99"/>
                </a:cubicBezTo>
                <a:cubicBezTo>
                  <a:pt x="393" y="151"/>
                  <a:pt x="393" y="151"/>
                  <a:pt x="393" y="151"/>
                </a:cubicBezTo>
                <a:cubicBezTo>
                  <a:pt x="393" y="159"/>
                  <a:pt x="388" y="163"/>
                  <a:pt x="382" y="163"/>
                </a:cubicBezTo>
                <a:cubicBezTo>
                  <a:pt x="375" y="163"/>
                  <a:pt x="370" y="159"/>
                  <a:pt x="370" y="151"/>
                </a:cubicBezTo>
                <a:cubicBezTo>
                  <a:pt x="370" y="66"/>
                  <a:pt x="370" y="66"/>
                  <a:pt x="370" y="66"/>
                </a:cubicBezTo>
                <a:cubicBezTo>
                  <a:pt x="370" y="59"/>
                  <a:pt x="377" y="55"/>
                  <a:pt x="383" y="55"/>
                </a:cubicBezTo>
                <a:cubicBezTo>
                  <a:pt x="389" y="55"/>
                  <a:pt x="393" y="57"/>
                  <a:pt x="396" y="62"/>
                </a:cubicBezTo>
                <a:cubicBezTo>
                  <a:pt x="424" y="107"/>
                  <a:pt x="424" y="107"/>
                  <a:pt x="424" y="107"/>
                </a:cubicBezTo>
                <a:cubicBezTo>
                  <a:pt x="451" y="62"/>
                  <a:pt x="451" y="62"/>
                  <a:pt x="451" y="62"/>
                </a:cubicBezTo>
                <a:cubicBezTo>
                  <a:pt x="454" y="57"/>
                  <a:pt x="458" y="55"/>
                  <a:pt x="464" y="55"/>
                </a:cubicBezTo>
                <a:cubicBezTo>
                  <a:pt x="470" y="55"/>
                  <a:pt x="477" y="59"/>
                  <a:pt x="477" y="66"/>
                </a:cubicBezTo>
                <a:lnTo>
                  <a:pt x="477" y="151"/>
                </a:lnTo>
                <a:close/>
                <a:moveTo>
                  <a:pt x="572" y="56"/>
                </a:moveTo>
                <a:cubicBezTo>
                  <a:pt x="584" y="56"/>
                  <a:pt x="594" y="59"/>
                  <a:pt x="600" y="65"/>
                </a:cubicBezTo>
                <a:cubicBezTo>
                  <a:pt x="605" y="70"/>
                  <a:pt x="607" y="76"/>
                  <a:pt x="607" y="83"/>
                </a:cubicBezTo>
                <a:cubicBezTo>
                  <a:pt x="607" y="96"/>
                  <a:pt x="601" y="102"/>
                  <a:pt x="593" y="107"/>
                </a:cubicBezTo>
                <a:cubicBezTo>
                  <a:pt x="605" y="111"/>
                  <a:pt x="613" y="118"/>
                  <a:pt x="613" y="133"/>
                </a:cubicBezTo>
                <a:cubicBezTo>
                  <a:pt x="613" y="153"/>
                  <a:pt x="597" y="162"/>
                  <a:pt x="573" y="162"/>
                </a:cubicBezTo>
                <a:cubicBezTo>
                  <a:pt x="534" y="162"/>
                  <a:pt x="534" y="162"/>
                  <a:pt x="534" y="162"/>
                </a:cubicBezTo>
                <a:cubicBezTo>
                  <a:pt x="527" y="162"/>
                  <a:pt x="522" y="158"/>
                  <a:pt x="522" y="150"/>
                </a:cubicBezTo>
                <a:cubicBezTo>
                  <a:pt x="522" y="68"/>
                  <a:pt x="522" y="68"/>
                  <a:pt x="522" y="68"/>
                </a:cubicBezTo>
                <a:cubicBezTo>
                  <a:pt x="522" y="60"/>
                  <a:pt x="527" y="56"/>
                  <a:pt x="534" y="56"/>
                </a:cubicBezTo>
                <a:lnTo>
                  <a:pt x="572" y="56"/>
                </a:lnTo>
                <a:close/>
                <a:moveTo>
                  <a:pt x="108" y="68"/>
                </a:moveTo>
                <a:cubicBezTo>
                  <a:pt x="108" y="60"/>
                  <a:pt x="113" y="56"/>
                  <a:pt x="120" y="56"/>
                </a:cubicBezTo>
                <a:cubicBezTo>
                  <a:pt x="157" y="56"/>
                  <a:pt x="157" y="56"/>
                  <a:pt x="157" y="56"/>
                </a:cubicBezTo>
                <a:cubicBezTo>
                  <a:pt x="171" y="56"/>
                  <a:pt x="181" y="60"/>
                  <a:pt x="188" y="67"/>
                </a:cubicBezTo>
                <a:cubicBezTo>
                  <a:pt x="194" y="73"/>
                  <a:pt x="197" y="81"/>
                  <a:pt x="197" y="91"/>
                </a:cubicBezTo>
                <a:cubicBezTo>
                  <a:pt x="197" y="91"/>
                  <a:pt x="197" y="91"/>
                  <a:pt x="197" y="91"/>
                </a:cubicBezTo>
                <a:cubicBezTo>
                  <a:pt x="197" y="108"/>
                  <a:pt x="189" y="118"/>
                  <a:pt x="176" y="124"/>
                </a:cubicBezTo>
                <a:cubicBezTo>
                  <a:pt x="192" y="143"/>
                  <a:pt x="192" y="143"/>
                  <a:pt x="192" y="143"/>
                </a:cubicBezTo>
                <a:cubicBezTo>
                  <a:pt x="194" y="146"/>
                  <a:pt x="196" y="148"/>
                  <a:pt x="196" y="152"/>
                </a:cubicBezTo>
                <a:cubicBezTo>
                  <a:pt x="196" y="158"/>
                  <a:pt x="190" y="163"/>
                  <a:pt x="184" y="163"/>
                </a:cubicBezTo>
                <a:cubicBezTo>
                  <a:pt x="179" y="163"/>
                  <a:pt x="176" y="161"/>
                  <a:pt x="173" y="157"/>
                </a:cubicBezTo>
                <a:cubicBezTo>
                  <a:pt x="150" y="128"/>
                  <a:pt x="150" y="128"/>
                  <a:pt x="150" y="128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51"/>
                  <a:pt x="132" y="151"/>
                  <a:pt x="132" y="151"/>
                </a:cubicBezTo>
                <a:cubicBezTo>
                  <a:pt x="132" y="159"/>
                  <a:pt x="127" y="163"/>
                  <a:pt x="120" y="163"/>
                </a:cubicBezTo>
                <a:cubicBezTo>
                  <a:pt x="113" y="163"/>
                  <a:pt x="108" y="159"/>
                  <a:pt x="108" y="151"/>
                </a:cubicBezTo>
                <a:lnTo>
                  <a:pt x="108" y="68"/>
                </a:lnTo>
                <a:close/>
                <a:moveTo>
                  <a:pt x="811" y="162"/>
                </a:moveTo>
                <a:cubicBezTo>
                  <a:pt x="804" y="162"/>
                  <a:pt x="799" y="158"/>
                  <a:pt x="799" y="150"/>
                </a:cubicBezTo>
                <a:cubicBezTo>
                  <a:pt x="799" y="67"/>
                  <a:pt x="799" y="67"/>
                  <a:pt x="799" y="67"/>
                </a:cubicBezTo>
                <a:cubicBezTo>
                  <a:pt x="799" y="59"/>
                  <a:pt x="804" y="55"/>
                  <a:pt x="811" y="55"/>
                </a:cubicBezTo>
                <a:cubicBezTo>
                  <a:pt x="818" y="55"/>
                  <a:pt x="823" y="59"/>
                  <a:pt x="823" y="67"/>
                </a:cubicBezTo>
                <a:cubicBezTo>
                  <a:pt x="823" y="141"/>
                  <a:pt x="823" y="141"/>
                  <a:pt x="823" y="141"/>
                </a:cubicBezTo>
                <a:cubicBezTo>
                  <a:pt x="866" y="141"/>
                  <a:pt x="866" y="141"/>
                  <a:pt x="866" y="141"/>
                </a:cubicBezTo>
                <a:cubicBezTo>
                  <a:pt x="872" y="141"/>
                  <a:pt x="877" y="145"/>
                  <a:pt x="877" y="152"/>
                </a:cubicBezTo>
                <a:cubicBezTo>
                  <a:pt x="877" y="158"/>
                  <a:pt x="872" y="162"/>
                  <a:pt x="866" y="162"/>
                </a:cubicBezTo>
                <a:lnTo>
                  <a:pt x="811" y="162"/>
                </a:lnTo>
                <a:close/>
                <a:moveTo>
                  <a:pt x="919" y="162"/>
                </a:moveTo>
                <a:cubicBezTo>
                  <a:pt x="913" y="162"/>
                  <a:pt x="908" y="158"/>
                  <a:pt x="908" y="150"/>
                </a:cubicBezTo>
                <a:cubicBezTo>
                  <a:pt x="908" y="67"/>
                  <a:pt x="908" y="67"/>
                  <a:pt x="908" y="67"/>
                </a:cubicBezTo>
                <a:cubicBezTo>
                  <a:pt x="908" y="59"/>
                  <a:pt x="913" y="55"/>
                  <a:pt x="919" y="55"/>
                </a:cubicBezTo>
                <a:cubicBezTo>
                  <a:pt x="926" y="55"/>
                  <a:pt x="931" y="59"/>
                  <a:pt x="931" y="67"/>
                </a:cubicBezTo>
                <a:cubicBezTo>
                  <a:pt x="931" y="141"/>
                  <a:pt x="931" y="141"/>
                  <a:pt x="931" y="141"/>
                </a:cubicBezTo>
                <a:cubicBezTo>
                  <a:pt x="975" y="141"/>
                  <a:pt x="975" y="141"/>
                  <a:pt x="975" y="141"/>
                </a:cubicBezTo>
                <a:cubicBezTo>
                  <a:pt x="981" y="141"/>
                  <a:pt x="985" y="145"/>
                  <a:pt x="985" y="152"/>
                </a:cubicBezTo>
                <a:cubicBezTo>
                  <a:pt x="985" y="158"/>
                  <a:pt x="981" y="162"/>
                  <a:pt x="975" y="162"/>
                </a:cubicBezTo>
                <a:lnTo>
                  <a:pt x="919" y="16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GB" sz="1800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5D8EFE0-F00D-46BC-9E29-8C829868E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tx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7" name="Date_DateCustomA">
            <a:extLst>
              <a:ext uri="{FF2B5EF4-FFF2-40B4-BE49-F238E27FC236}">
                <a16:creationId xmlns:a16="http://schemas.microsoft.com/office/drawing/2014/main" id="{BA90A93D-37F9-4C65-91AC-8C8D05B4C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FA8D4E2C-4AD4-4902-9AA6-258C412AEED1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4885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65C857B0-BA7F-4231-B59A-526700FA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17" y="452438"/>
            <a:ext cx="10590003" cy="7486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9997-006D-492C-9877-F7617EDD29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7" name="Date_DateCustomA">
            <a:extLst>
              <a:ext uri="{FF2B5EF4-FFF2-40B4-BE49-F238E27FC236}">
                <a16:creationId xmlns:a16="http://schemas.microsoft.com/office/drawing/2014/main" id="{5FC6988B-A4CB-4E12-A565-68D705C3AB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F2E10D1A-D613-41CE-B02A-846290684BA0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20060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ED85EA1-D7DA-4042-AE58-E34BD5AC5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5" name="Date_DateCustomA">
            <a:extLst>
              <a:ext uri="{FF2B5EF4-FFF2-40B4-BE49-F238E27FC236}">
                <a16:creationId xmlns:a16="http://schemas.microsoft.com/office/drawing/2014/main" id="{235F65ED-2265-47AB-ACC6-E4B66C390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47FB7D42-25F0-4925-AB91-37097B4A81F1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9940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A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6F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ctrTitle"/>
          </p:nvPr>
        </p:nvSpPr>
        <p:spPr>
          <a:xfrm>
            <a:off x="798617" y="452440"/>
            <a:ext cx="10590003" cy="1196444"/>
          </a:xfrm>
        </p:spPr>
        <p:txBody>
          <a:bodyPr tIns="0"/>
          <a:lstStyle>
            <a:lvl1pPr>
              <a:defRPr sz="3199" cap="all" baseline="0" smtClean="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35857DB-8C0B-4148-8AB1-F694D65BF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5" name="Date_DateCustomA">
            <a:extLst>
              <a:ext uri="{FF2B5EF4-FFF2-40B4-BE49-F238E27FC236}">
                <a16:creationId xmlns:a16="http://schemas.microsoft.com/office/drawing/2014/main" id="{862E3217-7BDA-45E6-ADB1-C065AF264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9270F80D-0DED-41DC-8003-ACA44099192B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CCD3D23-05BF-4B57-8284-15FF6D1217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617" y="6158174"/>
            <a:ext cx="2826368" cy="25554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769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B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6F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7DF7DBE-6CC3-4F9E-A396-E82820B89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18" y="452439"/>
            <a:ext cx="4886960" cy="44319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Thank you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AAE5DB4-A422-4286-935C-1ABCA4CCEF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618" y="4970200"/>
            <a:ext cx="4886960" cy="365370"/>
          </a:xfrm>
        </p:spPr>
        <p:txBody>
          <a:bodyPr lIns="0" anchor="b" anchorCtr="0"/>
          <a:lstStyle>
            <a:lvl1pPr marL="0" indent="0"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Department 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862EE0-F879-436B-A5EA-70A7F83ABF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618" y="5332765"/>
            <a:ext cx="4886960" cy="424314"/>
          </a:xfrm>
        </p:spPr>
        <p:txBody>
          <a:bodyPr/>
          <a:lstStyle>
            <a:lvl1pPr marL="0" indent="0">
              <a:spcAft>
                <a:spcPts val="0"/>
              </a:spcAft>
              <a:buFontTx/>
              <a:buNone/>
              <a:defRPr sz="1600">
                <a:solidFill>
                  <a:schemeClr val="bg1"/>
                </a:solidFill>
              </a:defRPr>
            </a:lvl1pPr>
            <a:lvl2pPr marL="395921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727055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>
              <a:buFontTx/>
              <a:buNone/>
              <a:defRPr sz="1600">
                <a:solidFill>
                  <a:schemeClr val="bg1"/>
                </a:solidFill>
              </a:defRPr>
            </a:lvl4pPr>
            <a:lvl5pPr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xxx@ramboll.com</a:t>
            </a:r>
            <a:endParaRPr lang="en-GB" dirty="0"/>
          </a:p>
        </p:txBody>
      </p:sp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9855619-46E8-4B12-8D5A-DE35520219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8" name="Date_DateCustomA">
            <a:extLst>
              <a:ext uri="{FF2B5EF4-FFF2-40B4-BE49-F238E27FC236}">
                <a16:creationId xmlns:a16="http://schemas.microsoft.com/office/drawing/2014/main" id="{9CA6E42C-D397-4857-89FC-8B948A95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5E849237-3873-4459-A547-67B1C8011873}" type="datetime1">
              <a:rPr lang="en-GB" smtClean="0"/>
              <a:t>14/09/2020</a:t>
            </a:fld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9BD8C4-6612-438B-81F5-53DD9DF90E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617" y="6158174"/>
            <a:ext cx="2826825" cy="2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17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6FA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7" tIns="45708" rIns="91417" bIns="45708" rtlCol="0" anchor="ctr"/>
          <a:lstStyle/>
          <a:p>
            <a:pPr algn="ctr"/>
            <a:endParaRPr lang="en-GB" sz="1800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DA34D-CD01-4059-B449-4DCD238F6A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240"/>
            <a:ext cx="12192000" cy="6855521"/>
          </a:xfrm>
          <a:prstGeom prst="rect">
            <a:avLst/>
          </a:prstGeom>
        </p:spPr>
      </p:pic>
      <p:sp>
        <p:nvSpPr>
          <p:cNvPr id="12" name="SD_FLD_DocumentDate"/>
          <p:cNvSpPr txBox="1"/>
          <p:nvPr userDrawn="1"/>
        </p:nvSpPr>
        <p:spPr bwMode="auto">
          <a:xfrm>
            <a:off x="6093001" y="6280500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SD_FLD_Name"/>
          <p:cNvSpPr txBox="1"/>
          <p:nvPr userDrawn="1"/>
        </p:nvSpPr>
        <p:spPr bwMode="auto">
          <a:xfrm>
            <a:off x="6093001" y="6128101"/>
            <a:ext cx="5260800" cy="1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5991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r" defTabSz="457098" rtl="0" eaLnBrk="0" fontAlgn="base" latinLnBrk="0" hangingPunct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tabLst/>
            </a:pPr>
            <a:endParaRPr kumimoji="0" lang="en-GB" sz="800" b="0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35857DB-8C0B-4148-8AB1-F694D65BFA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27604" y="6280502"/>
            <a:ext cx="8144936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>
                <a:solidFill>
                  <a:schemeClr val="bg1"/>
                </a:solidFill>
              </a:defRPr>
            </a:lvl1pPr>
          </a:lstStyle>
          <a:p>
            <a:pPr algn="r"/>
            <a:endParaRPr lang="en-GB" dirty="0"/>
          </a:p>
        </p:txBody>
      </p:sp>
      <p:sp>
        <p:nvSpPr>
          <p:cNvPr id="15" name="Date_DateCustomA">
            <a:extLst>
              <a:ext uri="{FF2B5EF4-FFF2-40B4-BE49-F238E27FC236}">
                <a16:creationId xmlns:a16="http://schemas.microsoft.com/office/drawing/2014/main" id="{862E3217-7BDA-45E6-ADB1-C065AF264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bg1"/>
                </a:solidFill>
              </a:defRPr>
            </a:lvl1pPr>
          </a:lstStyle>
          <a:p>
            <a:pPr algn="r"/>
            <a:fld id="{9270F80D-0DED-41DC-8003-ACA44099192B}" type="datetime1">
              <a:rPr lang="en-GB" smtClean="0"/>
              <a:t>14/09/2020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53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25100319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17033" y="452438"/>
            <a:ext cx="10560473" cy="748627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15120" y="6424834"/>
            <a:ext cx="10034027" cy="395076"/>
          </a:xfrm>
        </p:spPr>
        <p:txBody>
          <a:bodyPr l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800" b="0" baseline="0"/>
            </a:lvl1pPr>
            <a:lvl2pPr marL="316737" indent="-158368">
              <a:lnSpc>
                <a:spcPts val="1500"/>
              </a:lnSpc>
              <a:spcAft>
                <a:spcPts val="600"/>
              </a:spcAft>
              <a:defRPr sz="1100"/>
            </a:lvl2pPr>
            <a:lvl3pPr marL="475105" indent="-158368">
              <a:lnSpc>
                <a:spcPts val="1500"/>
              </a:lnSpc>
              <a:spcAft>
                <a:spcPts val="600"/>
              </a:spcAft>
              <a:defRPr sz="1100"/>
            </a:lvl3pPr>
            <a:lvl4pPr marL="633473" indent="-158368">
              <a:lnSpc>
                <a:spcPts val="1500"/>
              </a:lnSpc>
              <a:spcAft>
                <a:spcPts val="600"/>
              </a:spcAft>
              <a:defRPr sz="1100"/>
            </a:lvl4pPr>
            <a:lvl5pPr marL="633473" indent="0">
              <a:lnSpc>
                <a:spcPts val="1500"/>
              </a:lnSpc>
              <a:spcAft>
                <a:spcPts val="600"/>
              </a:spcAft>
              <a:buNone/>
              <a:defRPr sz="1100"/>
            </a:lvl5pPr>
          </a:lstStyle>
          <a:p>
            <a:pPr lvl="0"/>
            <a:r>
              <a:rPr lang="en-GB" noProof="0" dirty="0"/>
              <a:t>Source:</a:t>
            </a:r>
          </a:p>
          <a:p>
            <a:pPr lvl="0"/>
            <a:r>
              <a:rPr lang="en-GB" noProof="0" dirty="0"/>
              <a:t>Note:</a:t>
            </a:r>
          </a:p>
          <a:p>
            <a:pPr lvl="0"/>
            <a:r>
              <a:rPr lang="en-GB" noProof="0" dirty="0"/>
              <a:t>*Xxx, **Xxx, ***Xxx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65875" y="6280546"/>
            <a:ext cx="480000" cy="1555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fld id="{31421AFA-3AE7-4CEA-BC9B-447859BED57B}" type="slidenum">
              <a:rPr lang="en-GB" spc="-50" smtClean="0">
                <a:solidFill>
                  <a:srgbClr val="333333"/>
                </a:solidFill>
                <a:ea typeface="Verdana" pitchFamily="34" charset="0"/>
              </a:rPr>
              <a:pPr defTabSz="457098" fontAlgn="base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​"/>
              </a:pPr>
              <a:t>‹N°›</a:t>
            </a:fld>
            <a:endParaRPr lang="en-GB" spc="-50" dirty="0">
              <a:solidFill>
                <a:srgbClr val="333333"/>
              </a:solidFill>
              <a:ea typeface="Verdana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1708" y="1989173"/>
            <a:ext cx="10560175" cy="4088178"/>
          </a:xfrm>
        </p:spPr>
        <p:txBody>
          <a:bodyPr lIns="0"/>
          <a:lstStyle>
            <a:lvl1pPr marL="158368" indent="-158368">
              <a:lnSpc>
                <a:spcPts val="1500"/>
              </a:lnSpc>
              <a:spcAft>
                <a:spcPts val="600"/>
              </a:spcAft>
              <a:defRPr sz="1200"/>
            </a:lvl1pPr>
            <a:lvl2pPr marL="361870" indent="-188871" defTabSz="457098" eaLnBrk="0" hangingPunct="0">
              <a:lnSpc>
                <a:spcPts val="1500"/>
              </a:lnSpc>
              <a:spcAft>
                <a:spcPts val="600"/>
              </a:spcAft>
              <a:buFont typeface="Verdana" panose="020B0604030504040204" pitchFamily="34" charset="0"/>
              <a:buChar char="−"/>
              <a:defRPr sz="1200"/>
            </a:lvl2pPr>
            <a:lvl3pPr marL="475105" indent="-158368">
              <a:lnSpc>
                <a:spcPts val="1500"/>
              </a:lnSpc>
              <a:spcAft>
                <a:spcPts val="600"/>
              </a:spcAft>
              <a:defRPr sz="1100"/>
            </a:lvl3pPr>
            <a:lvl4pPr marL="633473" indent="-158368">
              <a:lnSpc>
                <a:spcPts val="1500"/>
              </a:lnSpc>
              <a:spcAft>
                <a:spcPts val="600"/>
              </a:spcAft>
              <a:defRPr sz="1100"/>
            </a:lvl4pPr>
            <a:lvl5pPr marL="791842" indent="-158368">
              <a:lnSpc>
                <a:spcPts val="1500"/>
              </a:lnSpc>
              <a:spcAft>
                <a:spcPts val="600"/>
              </a:spcAft>
              <a:defRPr sz="1100"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marL="361870" lvl="1" indent="-188871" defTabSz="457098" eaLnBrk="0" hangingPunct="0">
              <a:spcAft>
                <a:spcPts val="600"/>
              </a:spcAft>
              <a:buFont typeface="Verdana" panose="020B0604030504040204" pitchFamily="34" charset="0"/>
              <a:buChar char="−"/>
            </a:pPr>
            <a:r>
              <a:rPr lang="en-GB" sz="1200" dirty="0">
                <a:latin typeface="Verdana"/>
                <a:cs typeface="ＭＳ Ｐゴシック" pitchFamily="-111" charset="-128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625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164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8"/>
            <a:ext cx="12301648" cy="687373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3959090"/>
            <a:ext cx="5216434" cy="65645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" y="470263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26CD4285-895E-45C2-A2FE-26BE4FFED5B9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C059C-C14D-4253-B73A-2ED981EB60ED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8639" y="2152685"/>
            <a:ext cx="5797569" cy="171931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98400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28"/>
            <a:ext cx="12301648" cy="687372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3959090"/>
            <a:ext cx="5216434" cy="656453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8640" y="470263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26CD4285-895E-45C2-A2FE-26BE4FFED5B9}" type="datetime1">
              <a:rPr lang="en-GB" smtClean="0"/>
              <a:t>14/09/2020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C059C-C14D-4253-B73A-2ED981EB60ED}" type="slidenum">
              <a:rPr lang="en-GB" smtClean="0"/>
              <a:t>‹N°›</a:t>
            </a:fld>
            <a:endParaRPr lang="en-GB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48639" y="2152685"/>
            <a:ext cx="5797569" cy="1719317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837635" y="790168"/>
            <a:ext cx="7361990" cy="7361992"/>
          </a:xfrm>
          <a:prstGeom prst="flowChartConnector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29213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293"/>
            <a:ext cx="12278735" cy="68608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1" y="661039"/>
            <a:ext cx="11092542" cy="1325563"/>
          </a:xfrm>
        </p:spPr>
        <p:txBody>
          <a:bodyPr>
            <a:normAutofit/>
          </a:bodyPr>
          <a:lstStyle>
            <a:lvl1pPr>
              <a:defRPr sz="3800">
                <a:solidFill>
                  <a:srgbClr val="FF7F32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1" y="2118476"/>
            <a:ext cx="11092542" cy="32355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1787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293"/>
            <a:ext cx="12278735" cy="68608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1" y="2118476"/>
            <a:ext cx="5836118" cy="34882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699964" y="906379"/>
            <a:ext cx="5031444" cy="5031445"/>
          </a:xfrm>
          <a:prstGeom prst="flowChartConnector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8641" y="661039"/>
            <a:ext cx="5836118" cy="1325563"/>
          </a:xfrm>
        </p:spPr>
        <p:txBody>
          <a:bodyPr>
            <a:normAutofit/>
          </a:bodyPr>
          <a:lstStyle>
            <a:lvl1pPr>
              <a:defRPr sz="3800">
                <a:solidFill>
                  <a:srgbClr val="FF7F32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39701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293"/>
            <a:ext cx="12278735" cy="68608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1" y="2118476"/>
            <a:ext cx="5836118" cy="34882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725953" y="-633645"/>
            <a:ext cx="8121505" cy="8121507"/>
          </a:xfrm>
          <a:prstGeom prst="flowChartConnector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8641" y="661039"/>
            <a:ext cx="5836118" cy="1325563"/>
          </a:xfrm>
        </p:spPr>
        <p:txBody>
          <a:bodyPr>
            <a:normAutofit/>
          </a:bodyPr>
          <a:lstStyle>
            <a:lvl1pPr>
              <a:defRPr sz="3800">
                <a:solidFill>
                  <a:srgbClr val="FF7F32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13046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3293"/>
            <a:ext cx="12278735" cy="686080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641" y="2118476"/>
            <a:ext cx="5836118" cy="34882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6588588" y="-1562520"/>
            <a:ext cx="7361990" cy="7361992"/>
          </a:xfrm>
          <a:prstGeom prst="flowChartConnector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8641" y="661039"/>
            <a:ext cx="5836118" cy="1325563"/>
          </a:xfrm>
        </p:spPr>
        <p:txBody>
          <a:bodyPr>
            <a:normAutofit/>
          </a:bodyPr>
          <a:lstStyle>
            <a:lvl1pPr>
              <a:defRPr sz="3800">
                <a:solidFill>
                  <a:srgbClr val="FF7F32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1893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-3293"/>
            <a:ext cx="12278733" cy="6860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37583" y="200210"/>
            <a:ext cx="11797898" cy="642896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5106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-3293"/>
            <a:ext cx="12278733" cy="6860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48641" y="661039"/>
            <a:ext cx="11092542" cy="1325563"/>
          </a:xfrm>
        </p:spPr>
        <p:txBody>
          <a:bodyPr>
            <a:normAutofit/>
          </a:bodyPr>
          <a:lstStyle>
            <a:lvl1pPr>
              <a:defRPr sz="3800">
                <a:solidFill>
                  <a:srgbClr val="FF7F32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48641" y="2118476"/>
            <a:ext cx="11092542" cy="368876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>
              <a:lnSpc>
                <a:spcPct val="100000"/>
              </a:lnSpc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81011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-3293"/>
            <a:ext cx="12278733" cy="686080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97983" y="6264053"/>
            <a:ext cx="2743200" cy="365125"/>
          </a:xfrm>
        </p:spPr>
        <p:txBody>
          <a:bodyPr/>
          <a:lstStyle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753C059C-C14D-4253-B73A-2ED981EB60ED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72632" y="1172275"/>
            <a:ext cx="4243388" cy="2198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72632" y="3594633"/>
            <a:ext cx="4243388" cy="21986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073194" y="1172275"/>
            <a:ext cx="6567989" cy="462104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48251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08" y="-3356"/>
            <a:ext cx="12279084" cy="6861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22994" y="697832"/>
            <a:ext cx="5015680" cy="5462336"/>
          </a:xfrm>
        </p:spPr>
        <p:txBody>
          <a:bodyPr anchor="ctr" anchorCtr="0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Merriweather" panose="02060503050406030704" pitchFamily="18" charset="0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919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0473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BB61-FCFC-1648-97C8-03083AE59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25BD16-A474-F949-A859-B00876DF6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7EA23-6C26-FF40-9DDD-68A625F74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44F49-07F8-3042-8742-16CD9E6C5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5D8FA6-8C48-294F-B4AF-3C4139971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206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92F03-84F9-6843-82BE-9BEB8A9C5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DF01-C1D7-2D4C-862E-74FF0D3DC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C1CCA-E2CF-BB4B-AA3D-9BF3A106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0213-BCC2-6F45-85C3-9E17C1D5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12A14-E357-694B-A6D4-FF8A9C22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763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8479-9D82-F243-98A3-F9F3FA8A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8BBF6-7A1F-684F-AD9C-E65B420FD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F1995-8EC4-7B4B-80A7-2D747308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6515C-979D-544C-82E7-2E1290B1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D0B37-FB8F-3F40-97B4-CE0078AEB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77636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A22B-76B1-954F-81F9-856E66565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86332-01D1-9745-9B0D-15D6AEFE1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59FA0-E8F3-1643-A428-839127540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71658-BA9F-DE45-9EE5-C74424D2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BE839-E49B-7C41-957F-18910D7F8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64998-7BBE-174E-85DA-6BA1B3C6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314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271EF-0EB0-F840-8BC3-387E4F7B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F3CA4-5B30-B347-9AA6-256D54FB3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84927-3A46-1349-9DB1-49DE208283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7ABEB-275D-7840-95A5-715E0E7E9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CDBA63-EA4E-A94A-871C-6D396DE7E5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8D815A-C8ED-164C-A7E8-1313E9D7D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8A8ED3-5DEB-C14F-A1E4-85FD04AAB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EC3F2F-4257-AD4A-8F34-2856FA564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4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2B70-F250-4748-A1EA-A4ED28F35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1724B9-0E55-E541-9ED0-13CF19F02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317BAB-1C83-964D-BC95-D075265B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0FAA8A-4555-C849-9043-30596C750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9913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5157F-C7E2-1A4D-A34E-5EC98AB0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CCEAA-C4D7-5E4C-8A69-B63B3508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BDD97-C595-864B-A64C-6805A02A8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1381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FA23-FB18-D948-B060-B520AC5D6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250C9-F874-D94E-9926-BDE3E2A02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79094-55DD-4F4D-BF7F-2EA3EC4CC1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D0467-1B2A-FF40-B8D6-EEBA8077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41C3D-EC0B-B440-8F2A-BA22491B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3ED4AD-C21C-054A-A802-906FA7BF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22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8C1-C6AF-374C-B430-C0EEFDE28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9F201-2AE0-AD4E-8AC2-5F5DB264B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4F519-ECDD-BF43-AFA6-8A4C50530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93429-6302-F541-BB76-481A5FAE0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D2FB5-63EA-0940-A99D-0288A74D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FB9C9-5E39-4A42-BAEE-20484827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727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C8E4-6A9D-8B4B-B0BF-48CCD760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C652F5-F7FD-174B-85BB-176B7FAAA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07220-1069-C541-B561-9F0037E19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F77A-F93F-2642-9423-9FBCCA9AC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39E43-3C6F-694B-9D8F-459B9FE5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24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9" Type="http://schemas.openxmlformats.org/officeDocument/2006/relationships/slideLayout" Target="../slideLayouts/slideLayout78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34" Type="http://schemas.openxmlformats.org/officeDocument/2006/relationships/slideLayout" Target="../slideLayouts/slideLayout73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33" Type="http://schemas.openxmlformats.org/officeDocument/2006/relationships/slideLayout" Target="../slideLayouts/slideLayout72.xml"/><Relationship Id="rId38" Type="http://schemas.openxmlformats.org/officeDocument/2006/relationships/slideLayout" Target="../slideLayouts/slideLayout77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32" Type="http://schemas.openxmlformats.org/officeDocument/2006/relationships/slideLayout" Target="../slideLayouts/slideLayout71.xml"/><Relationship Id="rId37" Type="http://schemas.openxmlformats.org/officeDocument/2006/relationships/slideLayout" Target="../slideLayouts/slideLayout76.xml"/><Relationship Id="rId40" Type="http://schemas.openxmlformats.org/officeDocument/2006/relationships/slideLayout" Target="../slideLayouts/slideLayout79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31" Type="http://schemas.openxmlformats.org/officeDocument/2006/relationships/slideLayout" Target="../slideLayouts/slideLayout70.xml"/><Relationship Id="rId44" Type="http://schemas.openxmlformats.org/officeDocument/2006/relationships/image" Target="../media/image3.emf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4.xml"/><Relationship Id="rId43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200" spc="300">
                <a:latin typeface="Arial" panose="020B0604020202020204" pitchFamily="34" charset="0"/>
                <a:cs typeface="Arial" panose="020B0604020202020204" pitchFamily="34" charset="0"/>
              </a:rPr>
              <a:t>   THE UNIVERSITY OF STRATHCLYDE</a:t>
            </a:r>
          </a:p>
        </p:txBody>
      </p:sp>
    </p:spTree>
    <p:extLst>
      <p:ext uri="{BB962C8B-B14F-4D97-AF65-F5344CB8AC3E}">
        <p14:creationId xmlns:p14="http://schemas.microsoft.com/office/powerpoint/2010/main" val="427537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002060"/>
        </a:buClr>
        <a:buFont typeface="Wingdings" pitchFamily="2" charset="2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002060"/>
        </a:buClr>
        <a:buFont typeface="Wingdings" pitchFamily="2" charset="2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798618" y="312767"/>
            <a:ext cx="10590003" cy="74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800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noProof="0" dirty="0"/>
              <a:t>Presentation title</a:t>
            </a:r>
            <a:br>
              <a:rPr lang="en-GB" noProof="0" dirty="0"/>
            </a:br>
            <a:r>
              <a:rPr lang="en-GB" noProof="0" dirty="0"/>
              <a:t>(in cyan)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08620" y="6280546"/>
            <a:ext cx="480000" cy="15557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00" b="0" baseline="0"/>
            </a:lvl1pPr>
          </a:lstStyle>
          <a:p>
            <a:fld id="{31421AFA-3AE7-4CEA-BC9B-447859BED57B}" type="slidenum">
              <a:rPr lang="en-GB" smtClean="0"/>
              <a:pPr/>
              <a:t>‹N°›</a:t>
            </a:fld>
            <a:endParaRPr lang="en-GB" dirty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98617" y="1647826"/>
            <a:ext cx="10590003" cy="405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4 No bullet text 18</a:t>
            </a:r>
          </a:p>
          <a:p>
            <a:pPr lvl="4"/>
            <a:r>
              <a:rPr lang="en-GB" noProof="0" dirty="0"/>
              <a:t>5 </a:t>
            </a:r>
            <a:r>
              <a:rPr lang="en-GB" noProof="0" dirty="0" err="1"/>
              <a:t>Megaheader</a:t>
            </a:r>
            <a:r>
              <a:rPr lang="en-GB" noProof="0" dirty="0"/>
              <a:t> caps 48</a:t>
            </a:r>
          </a:p>
          <a:p>
            <a:pPr lvl="5"/>
            <a:r>
              <a:rPr lang="en-GB" noProof="0" dirty="0"/>
              <a:t>6 Header caps 18</a:t>
            </a:r>
          </a:p>
          <a:p>
            <a:pPr lvl="6"/>
            <a:r>
              <a:rPr lang="en-GB" noProof="0" dirty="0"/>
              <a:t>7 Text 18</a:t>
            </a:r>
          </a:p>
          <a:p>
            <a:pPr lvl="7"/>
            <a:r>
              <a:rPr lang="en-GB" noProof="0" dirty="0"/>
              <a:t>8 Number 16</a:t>
            </a:r>
          </a:p>
          <a:p>
            <a:pPr lvl="8"/>
            <a:r>
              <a:rPr lang="en-GB" noProof="0" dirty="0"/>
              <a:t>9 Letter 16</a:t>
            </a:r>
          </a:p>
          <a:p>
            <a:pPr lvl="8"/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4955-7821-481C-9AF7-C7D937675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56591" y="6280502"/>
            <a:ext cx="6515949" cy="15562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baseline="0"/>
            </a:lvl1pPr>
          </a:lstStyle>
          <a:p>
            <a:pPr algn="r"/>
            <a:endParaRPr lang="en-GB" dirty="0"/>
          </a:p>
        </p:txBody>
      </p:sp>
      <p:sp>
        <p:nvSpPr>
          <p:cNvPr id="10" name="Date_DateCustomA">
            <a:extLst>
              <a:ext uri="{FF2B5EF4-FFF2-40B4-BE49-F238E27FC236}">
                <a16:creationId xmlns:a16="http://schemas.microsoft.com/office/drawing/2014/main" id="{ADC3E656-DC3F-4718-B1B2-E5B4B66615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83680" y="6141510"/>
            <a:ext cx="704941" cy="122327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GB" sz="800" smtClean="0">
                <a:solidFill>
                  <a:schemeClr val="tx1"/>
                </a:solidFill>
              </a:defRPr>
            </a:lvl1pPr>
          </a:lstStyle>
          <a:p>
            <a:pPr algn="r"/>
            <a:fld id="{8E8A079D-0F01-4087-8466-404AA9697848}" type="datetime1">
              <a:rPr lang="da-DK" smtClean="0"/>
              <a:t>14-09-2020</a:t>
            </a:fld>
            <a:endParaRPr lang="da-D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35459E-96A0-4D48-B1D9-A034EE07E024}"/>
              </a:ext>
            </a:extLst>
          </p:cNvPr>
          <p:cNvGrpSpPr/>
          <p:nvPr userDrawn="1"/>
        </p:nvGrpSpPr>
        <p:grpSpPr>
          <a:xfrm>
            <a:off x="-1972350" y="522085"/>
            <a:ext cx="1797025" cy="2906915"/>
            <a:chOff x="-1899137" y="-1"/>
            <a:chExt cx="1796791" cy="290758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F113FF-8BE3-4207-A5C6-F4579EED1B78}"/>
                </a:ext>
              </a:extLst>
            </p:cNvPr>
            <p:cNvGrpSpPr/>
            <p:nvPr userDrawn="1"/>
          </p:nvGrpSpPr>
          <p:grpSpPr>
            <a:xfrm>
              <a:off x="-1899137" y="-1"/>
              <a:ext cx="1796791" cy="2907588"/>
              <a:chOff x="9009867" y="1645032"/>
              <a:chExt cx="2365739" cy="382826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359A05F-1860-4448-A740-55E89B6688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82748" y="1852126"/>
                <a:ext cx="599367" cy="280555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399B32-2EE3-49AE-80A0-6797B01E89E6}"/>
                  </a:ext>
                </a:extLst>
              </p:cNvPr>
              <p:cNvSpPr txBox="1"/>
              <p:nvPr/>
            </p:nvSpPr>
            <p:spPr bwMode="auto">
              <a:xfrm>
                <a:off x="9199275" y="2239970"/>
                <a:ext cx="1887588" cy="8509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12697" marR="0" indent="-25395" algn="l" defTabSz="457109" rtl="0" eaLnBrk="0" fontAlgn="base" latinLnBrk="0" hangingPunct="0"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LIST LEVELS (BULLET LEVELS) </a:t>
                </a: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b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</a:b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Verdana"/>
                    <a:ea typeface="Verdana" pitchFamily="34" charset="0"/>
                    <a:cs typeface="Verdana" pitchFamily="34" charset="0"/>
                  </a:rPr>
                  <a:t>USE ABOVE TOOL IN THE TAB HOME TO CHANGE TEXT STYLES (ALSO USE TAB FUNCTION)</a:t>
                </a:r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6A251040-79B2-4E75-B580-29B9D6CC1B9D}"/>
                  </a:ext>
                </a:extLst>
              </p:cNvPr>
              <p:cNvSpPr/>
              <p:nvPr/>
            </p:nvSpPr>
            <p:spPr>
              <a:xfrm>
                <a:off x="9009867" y="1645032"/>
                <a:ext cx="2365739" cy="3828268"/>
              </a:xfrm>
              <a:prstGeom prst="roundRect">
                <a:avLst>
                  <a:gd name="adj" fmla="val 3193"/>
                </a:avLst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solidFill>
                    <a:schemeClr val="accent3"/>
                  </a:solidFill>
                </a:endParaRPr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5B3411-6214-4AE2-A1EF-BEE63EC00B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/>
            <a:stretch>
              <a:fillRect/>
            </a:stretch>
          </p:blipFill>
          <p:spPr>
            <a:xfrm>
              <a:off x="-1884053" y="1200637"/>
              <a:ext cx="1418614" cy="1444137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38C835D-7A3F-4157-850A-1556A9D8479F}"/>
              </a:ext>
            </a:extLst>
          </p:cNvPr>
          <p:cNvPicPr>
            <a:picLocks noChangeAspect="1"/>
          </p:cNvPicPr>
          <p:nvPr userDrawn="1"/>
        </p:nvPicPr>
        <p:blipFill>
          <a:blip r:embed="rId44"/>
          <a:stretch>
            <a:fillRect/>
          </a:stretch>
        </p:blipFill>
        <p:spPr>
          <a:xfrm>
            <a:off x="798617" y="6158174"/>
            <a:ext cx="2826826" cy="2555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515BF35-693E-4749-821E-5148CED147C8}"/>
              </a:ext>
            </a:extLst>
          </p:cNvPr>
          <p:cNvSpPr/>
          <p:nvPr userDrawn="1"/>
        </p:nvSpPr>
        <p:spPr>
          <a:xfrm>
            <a:off x="2052092" y="6141510"/>
            <a:ext cx="1573352" cy="272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6559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77" r:id="rId40"/>
  </p:sldLayoutIdLst>
  <p:hf sldNum="0" hdr="0" ftr="0" dt="0"/>
  <p:txStyles>
    <p:titleStyle>
      <a:lvl1pPr algn="l" defTabSz="457098" rtl="0" eaLnBrk="1" fontAlgn="base" hangingPunct="1">
        <a:spcBef>
          <a:spcPct val="0"/>
        </a:spcBef>
        <a:spcAft>
          <a:spcPct val="0"/>
        </a:spcAft>
        <a:defRPr sz="2400" b="1" kern="1200" cap="all" spc="-50" baseline="0">
          <a:solidFill>
            <a:schemeClr val="tx2"/>
          </a:solidFill>
          <a:latin typeface="Verdana"/>
          <a:ea typeface="Verdana" pitchFamily="34" charset="0"/>
          <a:cs typeface="Verdana" pitchFamily="34" charset="0"/>
        </a:defRPr>
      </a:lvl1pPr>
      <a:lvl2pPr algn="l" defTabSz="45709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-111" charset="0"/>
          <a:ea typeface="Verdana" pitchFamily="34" charset="0"/>
          <a:cs typeface="Verdana" pitchFamily="34" charset="0"/>
        </a:defRPr>
      </a:lvl2pPr>
      <a:lvl3pPr algn="l" defTabSz="45709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-111" charset="0"/>
          <a:ea typeface="Verdana" pitchFamily="34" charset="0"/>
          <a:cs typeface="Verdana" pitchFamily="34" charset="0"/>
        </a:defRPr>
      </a:lvl3pPr>
      <a:lvl4pPr algn="l" defTabSz="45709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-111" charset="0"/>
          <a:ea typeface="Verdana" pitchFamily="34" charset="0"/>
          <a:cs typeface="Verdana" pitchFamily="34" charset="0"/>
        </a:defRPr>
      </a:lvl4pPr>
      <a:lvl5pPr algn="l" defTabSz="457098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-111" charset="0"/>
          <a:ea typeface="Verdana" pitchFamily="34" charset="0"/>
          <a:cs typeface="Verdana" pitchFamily="34" charset="0"/>
        </a:defRPr>
      </a:lvl5pPr>
      <a:lvl6pPr marL="457098" algn="l" defTabSz="457098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Verdana" pitchFamily="-111" charset="0"/>
          <a:ea typeface="Verdana" pitchFamily="34" charset="0"/>
          <a:cs typeface="Verdana" pitchFamily="34" charset="0"/>
        </a:defRPr>
      </a:lvl6pPr>
      <a:lvl7pPr marL="914194" algn="l" defTabSz="457098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Verdana" pitchFamily="-111" charset="0"/>
          <a:ea typeface="Verdana" pitchFamily="34" charset="0"/>
          <a:cs typeface="Verdana" pitchFamily="34" charset="0"/>
        </a:defRPr>
      </a:lvl7pPr>
      <a:lvl8pPr marL="1371292" algn="l" defTabSz="457098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Verdana" pitchFamily="-111" charset="0"/>
          <a:ea typeface="Verdana" pitchFamily="34" charset="0"/>
          <a:cs typeface="Verdana" pitchFamily="34" charset="0"/>
        </a:defRPr>
      </a:lvl8pPr>
      <a:lvl9pPr marL="1828388" algn="l" defTabSz="457098" rtl="0" eaLnBrk="1" fontAlgn="base" hangingPunct="1">
        <a:spcBef>
          <a:spcPct val="0"/>
        </a:spcBef>
        <a:spcAft>
          <a:spcPct val="0"/>
        </a:spcAft>
        <a:defRPr sz="3199" b="1">
          <a:solidFill>
            <a:schemeClr val="bg1"/>
          </a:solidFill>
          <a:latin typeface="Verdana" pitchFamily="-111" charset="0"/>
          <a:ea typeface="Verdana" pitchFamily="34" charset="0"/>
          <a:cs typeface="Verdana" pitchFamily="34" charset="0"/>
        </a:defRPr>
      </a:lvl9pPr>
    </p:titleStyle>
    <p:bodyStyle>
      <a:lvl1pPr marL="251950" indent="-251950" algn="l" defTabSz="457098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Font typeface="Verdana" pitchFamily="34" charset="0"/>
        <a:buChar char="•"/>
        <a:defRPr kern="1200" spc="-50" baseline="0">
          <a:solidFill>
            <a:schemeClr val="tx1"/>
          </a:solidFill>
          <a:latin typeface="Verdana"/>
          <a:ea typeface="Verdana" pitchFamily="34" charset="0"/>
          <a:cs typeface="Verdana" pitchFamily="34" charset="0"/>
        </a:defRPr>
      </a:lvl1pPr>
      <a:lvl2pPr marL="647870" indent="-251950" algn="l" defTabSz="457098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Font typeface="Verdana" pitchFamily="34" charset="0"/>
        <a:buChar char="•"/>
        <a:defRPr sz="1600" kern="1200" spc="-50" baseline="0">
          <a:solidFill>
            <a:schemeClr val="tx1"/>
          </a:solidFill>
          <a:latin typeface="Verdana"/>
          <a:ea typeface="Verdana" pitchFamily="34" charset="0"/>
          <a:cs typeface="+mn-cs"/>
        </a:defRPr>
      </a:lvl2pPr>
      <a:lvl3pPr marL="979004" indent="-251950" algn="l" defTabSz="457098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Font typeface="Verdana" pitchFamily="34" charset="0"/>
        <a:buChar char="•"/>
        <a:defRPr sz="1400" kern="1200" spc="-50" baseline="0">
          <a:solidFill>
            <a:schemeClr val="tx1"/>
          </a:solidFill>
          <a:latin typeface="Verdana"/>
          <a:ea typeface="Verdana" pitchFamily="34" charset="0"/>
          <a:cs typeface="+mn-cs"/>
        </a:defRPr>
      </a:lvl3pPr>
      <a:lvl4pPr marL="0" indent="0" algn="l" defTabSz="457098" rtl="0" eaLnBrk="1" fontAlgn="base" hangingPunct="1">
        <a:lnSpc>
          <a:spcPct val="100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​"/>
        <a:defRPr sz="1800" kern="1200" spc="-50" baseline="0">
          <a:solidFill>
            <a:schemeClr val="tx1"/>
          </a:solidFill>
          <a:latin typeface="Verdana"/>
          <a:ea typeface="Verdana" pitchFamily="34" charset="0"/>
          <a:cs typeface="+mn-cs"/>
        </a:defRPr>
      </a:lvl4pPr>
      <a:lvl5pPr marL="0" indent="0" algn="l" defTabSz="457098" rtl="0" eaLnBrk="1" fontAlgn="base" hangingPunct="1">
        <a:lnSpc>
          <a:spcPct val="80000"/>
        </a:lnSpc>
        <a:spcBef>
          <a:spcPct val="0"/>
        </a:spcBef>
        <a:spcAft>
          <a:spcPts val="1200"/>
        </a:spcAft>
        <a:buFont typeface="Arial" panose="020B0604020202020204" pitchFamily="34" charset="0"/>
        <a:buChar char="​"/>
        <a:defRPr sz="4799" b="1" kern="1200" cap="all" spc="-100" baseline="0">
          <a:solidFill>
            <a:schemeClr val="tx1"/>
          </a:solidFill>
          <a:latin typeface="Verdana"/>
          <a:ea typeface="Verdana" pitchFamily="34" charset="0"/>
          <a:cs typeface="+mn-cs"/>
        </a:defRPr>
      </a:lvl5pPr>
      <a:lvl6pPr marL="0" indent="0" algn="l" defTabSz="457098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​"/>
        <a:defRPr sz="1800" b="1" kern="1200" cap="all" spc="-50" baseline="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457098" rtl="0" eaLnBrk="1" latinLnBrk="0" hangingPunct="1">
        <a:spcBef>
          <a:spcPts val="0"/>
        </a:spcBef>
        <a:spcAft>
          <a:spcPts val="1200"/>
        </a:spcAft>
        <a:buFont typeface="Arial" panose="020B0604020202020204" pitchFamily="34" charset="0"/>
        <a:buChar char="​"/>
        <a:defRPr sz="1800" i="0" kern="1200" spc="-50">
          <a:solidFill>
            <a:schemeClr val="bg2"/>
          </a:solidFill>
          <a:latin typeface="+mn-lt"/>
          <a:ea typeface="+mn-ea"/>
          <a:cs typeface="+mn-cs"/>
        </a:defRPr>
      </a:lvl7pPr>
      <a:lvl8pPr marL="647870" indent="-251950" algn="l" defTabSz="457098" rtl="0" eaLnBrk="1" latinLnBrk="0" hangingPunct="1">
        <a:spcBef>
          <a:spcPts val="0"/>
        </a:spcBef>
        <a:spcAft>
          <a:spcPts val="1200"/>
        </a:spcAft>
        <a:buClr>
          <a:schemeClr val="bg2"/>
        </a:buClr>
        <a:buFont typeface="+mj-lt"/>
        <a:buAutoNum type="arabicPeriod"/>
        <a:defRPr sz="1600" kern="1200" spc="-50">
          <a:solidFill>
            <a:schemeClr val="tx1"/>
          </a:solidFill>
          <a:latin typeface="+mn-lt"/>
          <a:ea typeface="+mn-ea"/>
          <a:cs typeface="+mn-cs"/>
        </a:defRPr>
      </a:lvl8pPr>
      <a:lvl9pPr marL="647870" indent="-251950" algn="l" defTabSz="457098" rtl="0" eaLnBrk="1" latinLnBrk="0" hangingPunct="1">
        <a:spcBef>
          <a:spcPts val="0"/>
        </a:spcBef>
        <a:spcAft>
          <a:spcPts val="1200"/>
        </a:spcAft>
        <a:buClr>
          <a:schemeClr val="bg2"/>
        </a:buClr>
        <a:buFont typeface="+mj-lt"/>
        <a:buAutoNum type="alphaUcPeriod"/>
        <a:defRPr sz="1600" kern="1200" spc="-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8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4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2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8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86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2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7" algn="l" defTabSz="457098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59">
          <p15:clr>
            <a:srgbClr val="F26B43"/>
          </p15:clr>
        </p15:guide>
        <p15:guide id="2" pos="7173">
          <p15:clr>
            <a:srgbClr val="F26B43"/>
          </p15:clr>
        </p15:guide>
        <p15:guide id="3" orient="horz" pos="1036">
          <p15:clr>
            <a:srgbClr val="F26B43"/>
          </p15:clr>
        </p15:guide>
        <p15:guide id="4" orient="horz" pos="3595">
          <p15:clr>
            <a:srgbClr val="F26B43"/>
          </p15:clr>
        </p15:guide>
        <p15:guide id="5" pos="6146">
          <p15:clr>
            <a:srgbClr val="F26B43"/>
          </p15:clr>
        </p15:guide>
        <p15:guide id="6" pos="5633">
          <p15:clr>
            <a:srgbClr val="F26B43"/>
          </p15:clr>
        </p15:guide>
        <p15:guide id="7" pos="5120">
          <p15:clr>
            <a:srgbClr val="F26B43"/>
          </p15:clr>
        </p15:guide>
        <p15:guide id="8" pos="4607">
          <p15:clr>
            <a:srgbClr val="F26B43"/>
          </p15:clr>
        </p15:guide>
        <p15:guide id="9" pos="4094">
          <p15:clr>
            <a:srgbClr val="F26B43"/>
          </p15:clr>
        </p15:guide>
        <p15:guide id="10" pos="3581">
          <p15:clr>
            <a:srgbClr val="F26B43"/>
          </p15:clr>
        </p15:guide>
        <p15:guide id="11" pos="3068">
          <p15:clr>
            <a:srgbClr val="F26B43"/>
          </p15:clr>
        </p15:guide>
        <p15:guide id="12" pos="2555">
          <p15:clr>
            <a:srgbClr val="F26B43"/>
          </p15:clr>
        </p15:guide>
        <p15:guide id="13" pos="2042">
          <p15:clr>
            <a:srgbClr val="F26B43"/>
          </p15:clr>
        </p15:guide>
        <p15:guide id="14" pos="1529">
          <p15:clr>
            <a:srgbClr val="F26B43"/>
          </p15:clr>
        </p15:guide>
        <p15:guide id="15" pos="1016">
          <p15:clr>
            <a:srgbClr val="F26B43"/>
          </p15:clr>
        </p15:guide>
        <p15:guide id="16" pos="50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70AC6-00DD-466D-9A1D-4509237CBB88}" type="datetime1">
              <a:rPr lang="en-GB" smtClean="0"/>
              <a:t>14/09/2020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C059C-C14D-4253-B73A-2ED981EB60E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742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F9A174-C5FC-7344-886E-E2D9BCBCE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AAB73-9209-4942-AA54-66A1AD9E4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B66EA-E588-B343-BB7F-E72D441873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D2317-5256-8743-AD25-682B805F895B}" type="datetimeFigureOut">
              <a:rPr lang="en-US" smtClean="0"/>
              <a:t>9/14/2020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10F274-9026-D741-B2E9-7DEDD83DF4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90F3F-5717-DE4E-BD33-A06B30CB1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EE9B-5F79-2141-A3D5-B360FA8AF47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4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uk/url?sa=i&amp;rct=j&amp;q=&amp;esrc=s&amp;source=images&amp;cd=&amp;cad=rja&amp;uact=8&amp;ved=2ahUKEwiO39W9yJriAhVExYUKHXWJAvEQjRx6BAgBEAU&amp;url=http://www.mining.com/end-of-an-era-for-uk-coal-mining-last-mines-close-up-shop/&amp;psig=AOvVaw0Bbf43ClXUTDXLlo42vUAa&amp;ust=1557907639369691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37.jpe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8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61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www.ukri.org/funding/funding-opportunities/strength-in-places-fund/" TargetMode="Externa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4.emf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hyperlink" Target="mailto:civeng-hotscot@strath.ac.uk" TargetMode="External"/><Relationship Id="rId3" Type="http://schemas.openxmlformats.org/officeDocument/2006/relationships/image" Target="../media/image14.emf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Paul.steen@Ramboll.co.uk" TargetMode="External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60.xml"/><Relationship Id="rId1" Type="http://schemas.openxmlformats.org/officeDocument/2006/relationships/tags" Target="../tags/tag2.xml"/><Relationship Id="rId4" Type="http://schemas.openxmlformats.org/officeDocument/2006/relationships/image" Target="../media/image86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6.xml"/><Relationship Id="rId1" Type="http://schemas.openxmlformats.org/officeDocument/2006/relationships/tags" Target="../tags/tag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Paul.steen@Ramboll.co.uk" TargetMode="External"/><Relationship Id="rId1" Type="http://schemas.openxmlformats.org/officeDocument/2006/relationships/slideLayout" Target="../slideLayouts/slideLayout7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6A37C-6B17-6543-9079-27121557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334503"/>
            <a:ext cx="12192003" cy="777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A9F8EE-0949-594C-8B51-E03B4591F4B8}"/>
              </a:ext>
            </a:extLst>
          </p:cNvPr>
          <p:cNvSpPr/>
          <p:nvPr/>
        </p:nvSpPr>
        <p:spPr>
          <a:xfrm rot="10800000">
            <a:off x="22238" y="6033355"/>
            <a:ext cx="12192001" cy="867106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F73B3-C772-4D16-B1C9-DBF81BA3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49" y="6256790"/>
            <a:ext cx="2503212" cy="414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CE220-F1CA-0547-B940-DE518A11FB7F}"/>
              </a:ext>
            </a:extLst>
          </p:cNvPr>
          <p:cNvSpPr txBox="1"/>
          <p:nvPr/>
        </p:nvSpPr>
        <p:spPr>
          <a:xfrm>
            <a:off x="342900" y="6109979"/>
            <a:ext cx="9750293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will begin shortly…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560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48639" y="4366877"/>
            <a:ext cx="5216434" cy="2305232"/>
          </a:xfrm>
        </p:spPr>
        <p:txBody>
          <a:bodyPr>
            <a:normAutofit/>
          </a:bodyPr>
          <a:lstStyle/>
          <a:p>
            <a:r>
              <a:rPr lang="en-GB" dirty="0"/>
              <a:t>Jeremy Crooks Head of Innovation </a:t>
            </a:r>
          </a:p>
          <a:p>
            <a:r>
              <a:rPr lang="en-GB" dirty="0"/>
              <a:t>The Coal Authority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48639" y="1529862"/>
            <a:ext cx="5887330" cy="2743199"/>
          </a:xfrm>
        </p:spPr>
        <p:txBody>
          <a:bodyPr>
            <a:normAutofit/>
          </a:bodyPr>
          <a:lstStyle/>
          <a:p>
            <a:r>
              <a:rPr lang="en-GB" dirty="0"/>
              <a:t>Abandoned coal mines - a source of clean energy</a:t>
            </a:r>
          </a:p>
        </p:txBody>
      </p:sp>
    </p:spTree>
    <p:extLst>
      <p:ext uri="{BB962C8B-B14F-4D97-AF65-F5344CB8AC3E}">
        <p14:creationId xmlns:p14="http://schemas.microsoft.com/office/powerpoint/2010/main" val="1927853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The Coal Authority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47556" y="-28086"/>
            <a:ext cx="5442276" cy="695524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749887" y="4856793"/>
            <a:ext cx="4989422" cy="111614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marR="0" lvl="0" indent="-342892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25% homes and business in coalfields</a:t>
            </a:r>
          </a:p>
          <a:p>
            <a:pPr marL="342892" marR="0" lvl="0" indent="-342892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9:10 largest urban areas (geographical size)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3046" y="3178780"/>
            <a:ext cx="16849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Manchester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06523" y="904655"/>
            <a:ext cx="16849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Edinburgh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59900" y="5291755"/>
            <a:ext cx="16849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Bristol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5301" y="3060031"/>
            <a:ext cx="16849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Liverpool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84251" y="1015606"/>
            <a:ext cx="8510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Glasgow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27100" y="4565679"/>
            <a:ext cx="16849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75000"/>
                        <a:lumOff val="25000"/>
                      </a:prstClr>
                    </a:gs>
                    <a:gs pos="80000">
                      <a:prstClr val="black">
                        <a:lumMod val="65000"/>
                        <a:lumOff val="35000"/>
                      </a:prst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Birmingham</a:t>
            </a:r>
          </a:p>
        </p:txBody>
      </p:sp>
      <p:sp>
        <p:nvSpPr>
          <p:cNvPr id="13" name="Text Placeholder 1"/>
          <p:cNvSpPr txBox="1">
            <a:spLocks/>
          </p:cNvSpPr>
          <p:nvPr/>
        </p:nvSpPr>
        <p:spPr>
          <a:xfrm>
            <a:off x="749887" y="1015458"/>
            <a:ext cx="5952544" cy="2341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Non-departmental Government Body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Created by 1994 Coal Act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Coal Authority own and manage UK coal mines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4" descr="Image result for coal mining uk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7301" y="2427257"/>
            <a:ext cx="3901766" cy="22953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71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290997" y="1013011"/>
            <a:ext cx="8987116" cy="5450542"/>
            <a:chOff x="116759" y="1954081"/>
            <a:chExt cx="7138151" cy="48195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59" y="1954081"/>
              <a:ext cx="7138151" cy="48195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Rectangle 16"/>
            <p:cNvSpPr/>
            <p:nvPr/>
          </p:nvSpPr>
          <p:spPr bwMode="auto">
            <a:xfrm>
              <a:off x="5154929" y="5915025"/>
              <a:ext cx="687849" cy="33337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878170" y="5581650"/>
              <a:ext cx="314986" cy="33337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941035" y="5892165"/>
              <a:ext cx="314986" cy="8191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035663" y="5953124"/>
              <a:ext cx="87266" cy="133351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6066182" y="6081712"/>
              <a:ext cx="70082" cy="98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143185" y="5924665"/>
              <a:ext cx="975800" cy="19682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044928" y="5819782"/>
              <a:ext cx="309349" cy="33761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Coal abstraction in the UK</a:t>
            </a:r>
          </a:p>
        </p:txBody>
      </p:sp>
    </p:spTree>
    <p:extLst>
      <p:ext uri="{BB962C8B-B14F-4D97-AF65-F5344CB8AC3E}">
        <p14:creationId xmlns:p14="http://schemas.microsoft.com/office/powerpoint/2010/main" val="217959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356123" cy="6908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51" y="205757"/>
            <a:ext cx="4839982" cy="722489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Mine infrastructure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280475" y="1165901"/>
            <a:ext cx="3798167" cy="2055777"/>
            <a:chOff x="251520" y="1158006"/>
            <a:chExt cx="2962275" cy="1603346"/>
          </a:xfrm>
        </p:grpSpPr>
        <p:pic>
          <p:nvPicPr>
            <p:cNvPr id="88" name="Picture 87" descr="C:\Users\crookj\AppData\Local\Microsoft\Windows\Temporary Internet Files\Content.Outlook\TWRKNJUU\Pillar and stall 01.jp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1520" y="1158006"/>
              <a:ext cx="2962275" cy="1595490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9" name="Right Arrow 2"/>
            <p:cNvSpPr/>
            <p:nvPr/>
          </p:nvSpPr>
          <p:spPr bwMode="auto">
            <a:xfrm rot="19156193">
              <a:off x="2583785" y="1347330"/>
              <a:ext cx="573869" cy="359131"/>
            </a:xfrm>
            <a:custGeom>
              <a:avLst/>
              <a:gdLst>
                <a:gd name="connsiteX0" fmla="*/ 0 w 571304"/>
                <a:gd name="connsiteY0" fmla="*/ 124871 h 499482"/>
                <a:gd name="connsiteX1" fmla="*/ 321563 w 571304"/>
                <a:gd name="connsiteY1" fmla="*/ 124871 h 499482"/>
                <a:gd name="connsiteX2" fmla="*/ 321563 w 571304"/>
                <a:gd name="connsiteY2" fmla="*/ 0 h 499482"/>
                <a:gd name="connsiteX3" fmla="*/ 571304 w 571304"/>
                <a:gd name="connsiteY3" fmla="*/ 249741 h 499482"/>
                <a:gd name="connsiteX4" fmla="*/ 321563 w 571304"/>
                <a:gd name="connsiteY4" fmla="*/ 499482 h 499482"/>
                <a:gd name="connsiteX5" fmla="*/ 321563 w 571304"/>
                <a:gd name="connsiteY5" fmla="*/ 374612 h 499482"/>
                <a:gd name="connsiteX6" fmla="*/ 0 w 571304"/>
                <a:gd name="connsiteY6" fmla="*/ 374612 h 499482"/>
                <a:gd name="connsiteX7" fmla="*/ 0 w 571304"/>
                <a:gd name="connsiteY7" fmla="*/ 124871 h 499482"/>
                <a:gd name="connsiteX0" fmla="*/ 0 w 640474"/>
                <a:gd name="connsiteY0" fmla="*/ 103020 h 499482"/>
                <a:gd name="connsiteX1" fmla="*/ 390733 w 640474"/>
                <a:gd name="connsiteY1" fmla="*/ 124871 h 499482"/>
                <a:gd name="connsiteX2" fmla="*/ 390733 w 640474"/>
                <a:gd name="connsiteY2" fmla="*/ 0 h 499482"/>
                <a:gd name="connsiteX3" fmla="*/ 640474 w 640474"/>
                <a:gd name="connsiteY3" fmla="*/ 249741 h 499482"/>
                <a:gd name="connsiteX4" fmla="*/ 390733 w 640474"/>
                <a:gd name="connsiteY4" fmla="*/ 499482 h 499482"/>
                <a:gd name="connsiteX5" fmla="*/ 390733 w 640474"/>
                <a:gd name="connsiteY5" fmla="*/ 374612 h 499482"/>
                <a:gd name="connsiteX6" fmla="*/ 69170 w 640474"/>
                <a:gd name="connsiteY6" fmla="*/ 374612 h 499482"/>
                <a:gd name="connsiteX7" fmla="*/ 0 w 640474"/>
                <a:gd name="connsiteY7" fmla="*/ 103020 h 499482"/>
                <a:gd name="connsiteX0" fmla="*/ 0 w 640474"/>
                <a:gd name="connsiteY0" fmla="*/ 103020 h 499482"/>
                <a:gd name="connsiteX1" fmla="*/ 390733 w 640474"/>
                <a:gd name="connsiteY1" fmla="*/ 124871 h 499482"/>
                <a:gd name="connsiteX2" fmla="*/ 390733 w 640474"/>
                <a:gd name="connsiteY2" fmla="*/ 0 h 499482"/>
                <a:gd name="connsiteX3" fmla="*/ 640474 w 640474"/>
                <a:gd name="connsiteY3" fmla="*/ 249741 h 499482"/>
                <a:gd name="connsiteX4" fmla="*/ 390733 w 640474"/>
                <a:gd name="connsiteY4" fmla="*/ 499482 h 499482"/>
                <a:gd name="connsiteX5" fmla="*/ 390733 w 640474"/>
                <a:gd name="connsiteY5" fmla="*/ 374612 h 499482"/>
                <a:gd name="connsiteX6" fmla="*/ 214730 w 640474"/>
                <a:gd name="connsiteY6" fmla="*/ 424529 h 499482"/>
                <a:gd name="connsiteX7" fmla="*/ 0 w 640474"/>
                <a:gd name="connsiteY7" fmla="*/ 103020 h 499482"/>
                <a:gd name="connsiteX0" fmla="*/ 0 w 640474"/>
                <a:gd name="connsiteY0" fmla="*/ 82567 h 479029"/>
                <a:gd name="connsiteX1" fmla="*/ 390733 w 640474"/>
                <a:gd name="connsiteY1" fmla="*/ 104418 h 479029"/>
                <a:gd name="connsiteX2" fmla="*/ 297705 w 640474"/>
                <a:gd name="connsiteY2" fmla="*/ 0 h 479029"/>
                <a:gd name="connsiteX3" fmla="*/ 640474 w 640474"/>
                <a:gd name="connsiteY3" fmla="*/ 229288 h 479029"/>
                <a:gd name="connsiteX4" fmla="*/ 390733 w 640474"/>
                <a:gd name="connsiteY4" fmla="*/ 479029 h 479029"/>
                <a:gd name="connsiteX5" fmla="*/ 390733 w 640474"/>
                <a:gd name="connsiteY5" fmla="*/ 354159 h 479029"/>
                <a:gd name="connsiteX6" fmla="*/ 214730 w 640474"/>
                <a:gd name="connsiteY6" fmla="*/ 404076 h 479029"/>
                <a:gd name="connsiteX7" fmla="*/ 0 w 640474"/>
                <a:gd name="connsiteY7" fmla="*/ 82567 h 479029"/>
                <a:gd name="connsiteX0" fmla="*/ 0 w 640474"/>
                <a:gd name="connsiteY0" fmla="*/ 82567 h 479029"/>
                <a:gd name="connsiteX1" fmla="*/ 307125 w 640474"/>
                <a:gd name="connsiteY1" fmla="*/ 70137 h 479029"/>
                <a:gd name="connsiteX2" fmla="*/ 297705 w 640474"/>
                <a:gd name="connsiteY2" fmla="*/ 0 h 479029"/>
                <a:gd name="connsiteX3" fmla="*/ 640474 w 640474"/>
                <a:gd name="connsiteY3" fmla="*/ 229288 h 479029"/>
                <a:gd name="connsiteX4" fmla="*/ 390733 w 640474"/>
                <a:gd name="connsiteY4" fmla="*/ 479029 h 479029"/>
                <a:gd name="connsiteX5" fmla="*/ 390733 w 640474"/>
                <a:gd name="connsiteY5" fmla="*/ 354159 h 479029"/>
                <a:gd name="connsiteX6" fmla="*/ 214730 w 640474"/>
                <a:gd name="connsiteY6" fmla="*/ 404076 h 479029"/>
                <a:gd name="connsiteX7" fmla="*/ 0 w 640474"/>
                <a:gd name="connsiteY7" fmla="*/ 82567 h 479029"/>
                <a:gd name="connsiteX0" fmla="*/ 0 w 640474"/>
                <a:gd name="connsiteY0" fmla="*/ 82567 h 479029"/>
                <a:gd name="connsiteX1" fmla="*/ 307125 w 640474"/>
                <a:gd name="connsiteY1" fmla="*/ 70137 h 479029"/>
                <a:gd name="connsiteX2" fmla="*/ 297705 w 640474"/>
                <a:gd name="connsiteY2" fmla="*/ 0 h 479029"/>
                <a:gd name="connsiteX3" fmla="*/ 640474 w 640474"/>
                <a:gd name="connsiteY3" fmla="*/ 229288 h 479029"/>
                <a:gd name="connsiteX4" fmla="*/ 390733 w 640474"/>
                <a:gd name="connsiteY4" fmla="*/ 479029 h 479029"/>
                <a:gd name="connsiteX5" fmla="*/ 472531 w 640474"/>
                <a:gd name="connsiteY5" fmla="*/ 273758 h 479029"/>
                <a:gd name="connsiteX6" fmla="*/ 214730 w 640474"/>
                <a:gd name="connsiteY6" fmla="*/ 404076 h 479029"/>
                <a:gd name="connsiteX7" fmla="*/ 0 w 640474"/>
                <a:gd name="connsiteY7" fmla="*/ 82567 h 479029"/>
                <a:gd name="connsiteX0" fmla="*/ 0 w 640474"/>
                <a:gd name="connsiteY0" fmla="*/ 82567 h 421483"/>
                <a:gd name="connsiteX1" fmla="*/ 307125 w 640474"/>
                <a:gd name="connsiteY1" fmla="*/ 70137 h 421483"/>
                <a:gd name="connsiteX2" fmla="*/ 297705 w 640474"/>
                <a:gd name="connsiteY2" fmla="*/ 0 h 421483"/>
                <a:gd name="connsiteX3" fmla="*/ 640474 w 640474"/>
                <a:gd name="connsiteY3" fmla="*/ 229288 h 421483"/>
                <a:gd name="connsiteX4" fmla="*/ 528269 w 640474"/>
                <a:gd name="connsiteY4" fmla="*/ 421483 h 421483"/>
                <a:gd name="connsiteX5" fmla="*/ 472531 w 640474"/>
                <a:gd name="connsiteY5" fmla="*/ 273758 h 421483"/>
                <a:gd name="connsiteX6" fmla="*/ 214730 w 640474"/>
                <a:gd name="connsiteY6" fmla="*/ 404076 h 421483"/>
                <a:gd name="connsiteX7" fmla="*/ 0 w 640474"/>
                <a:gd name="connsiteY7" fmla="*/ 82567 h 421483"/>
                <a:gd name="connsiteX0" fmla="*/ 0 w 620826"/>
                <a:gd name="connsiteY0" fmla="*/ 74347 h 421483"/>
                <a:gd name="connsiteX1" fmla="*/ 287477 w 620826"/>
                <a:gd name="connsiteY1" fmla="*/ 70137 h 421483"/>
                <a:gd name="connsiteX2" fmla="*/ 278057 w 620826"/>
                <a:gd name="connsiteY2" fmla="*/ 0 h 421483"/>
                <a:gd name="connsiteX3" fmla="*/ 620826 w 620826"/>
                <a:gd name="connsiteY3" fmla="*/ 229288 h 421483"/>
                <a:gd name="connsiteX4" fmla="*/ 508621 w 620826"/>
                <a:gd name="connsiteY4" fmla="*/ 421483 h 421483"/>
                <a:gd name="connsiteX5" fmla="*/ 452883 w 620826"/>
                <a:gd name="connsiteY5" fmla="*/ 273758 h 421483"/>
                <a:gd name="connsiteX6" fmla="*/ 195082 w 620826"/>
                <a:gd name="connsiteY6" fmla="*/ 404076 h 421483"/>
                <a:gd name="connsiteX7" fmla="*/ 0 w 620826"/>
                <a:gd name="connsiteY7" fmla="*/ 74347 h 421483"/>
                <a:gd name="connsiteX0" fmla="*/ 0 w 620826"/>
                <a:gd name="connsiteY0" fmla="*/ 74347 h 421483"/>
                <a:gd name="connsiteX1" fmla="*/ 308029 w 620826"/>
                <a:gd name="connsiteY1" fmla="*/ 119258 h 421483"/>
                <a:gd name="connsiteX2" fmla="*/ 278057 w 620826"/>
                <a:gd name="connsiteY2" fmla="*/ 0 h 421483"/>
                <a:gd name="connsiteX3" fmla="*/ 620826 w 620826"/>
                <a:gd name="connsiteY3" fmla="*/ 229288 h 421483"/>
                <a:gd name="connsiteX4" fmla="*/ 508621 w 620826"/>
                <a:gd name="connsiteY4" fmla="*/ 421483 h 421483"/>
                <a:gd name="connsiteX5" fmla="*/ 452883 w 620826"/>
                <a:gd name="connsiteY5" fmla="*/ 273758 h 421483"/>
                <a:gd name="connsiteX6" fmla="*/ 195082 w 620826"/>
                <a:gd name="connsiteY6" fmla="*/ 404076 h 421483"/>
                <a:gd name="connsiteX7" fmla="*/ 0 w 620826"/>
                <a:gd name="connsiteY7" fmla="*/ 74347 h 421483"/>
                <a:gd name="connsiteX0" fmla="*/ 0 w 620826"/>
                <a:gd name="connsiteY0" fmla="*/ 74347 h 421483"/>
                <a:gd name="connsiteX1" fmla="*/ 308029 w 620826"/>
                <a:gd name="connsiteY1" fmla="*/ 119258 h 421483"/>
                <a:gd name="connsiteX2" fmla="*/ 278057 w 620826"/>
                <a:gd name="connsiteY2" fmla="*/ 0 h 421483"/>
                <a:gd name="connsiteX3" fmla="*/ 620826 w 620826"/>
                <a:gd name="connsiteY3" fmla="*/ 229288 h 421483"/>
                <a:gd name="connsiteX4" fmla="*/ 508621 w 620826"/>
                <a:gd name="connsiteY4" fmla="*/ 421483 h 421483"/>
                <a:gd name="connsiteX5" fmla="*/ 388925 w 620826"/>
                <a:gd name="connsiteY5" fmla="*/ 231255 h 421483"/>
                <a:gd name="connsiteX6" fmla="*/ 195082 w 620826"/>
                <a:gd name="connsiteY6" fmla="*/ 404076 h 421483"/>
                <a:gd name="connsiteX7" fmla="*/ 0 w 620826"/>
                <a:gd name="connsiteY7" fmla="*/ 74347 h 421483"/>
                <a:gd name="connsiteX0" fmla="*/ 0 w 620834"/>
                <a:gd name="connsiteY0" fmla="*/ 74347 h 421483"/>
                <a:gd name="connsiteX1" fmla="*/ 308029 w 620834"/>
                <a:gd name="connsiteY1" fmla="*/ 119258 h 421483"/>
                <a:gd name="connsiteX2" fmla="*/ 278057 w 620834"/>
                <a:gd name="connsiteY2" fmla="*/ 0 h 421483"/>
                <a:gd name="connsiteX3" fmla="*/ 620826 w 620834"/>
                <a:gd name="connsiteY3" fmla="*/ 229288 h 421483"/>
                <a:gd name="connsiteX4" fmla="*/ 499184 w 620834"/>
                <a:gd name="connsiteY4" fmla="*/ 147761 h 421483"/>
                <a:gd name="connsiteX5" fmla="*/ 508621 w 620834"/>
                <a:gd name="connsiteY5" fmla="*/ 421483 h 421483"/>
                <a:gd name="connsiteX6" fmla="*/ 388925 w 620834"/>
                <a:gd name="connsiteY6" fmla="*/ 231255 h 421483"/>
                <a:gd name="connsiteX7" fmla="*/ 195082 w 620834"/>
                <a:gd name="connsiteY7" fmla="*/ 404076 h 421483"/>
                <a:gd name="connsiteX8" fmla="*/ 0 w 620834"/>
                <a:gd name="connsiteY8" fmla="*/ 74347 h 421483"/>
                <a:gd name="connsiteX0" fmla="*/ 0 w 620834"/>
                <a:gd name="connsiteY0" fmla="*/ 74347 h 404076"/>
                <a:gd name="connsiteX1" fmla="*/ 308029 w 620834"/>
                <a:gd name="connsiteY1" fmla="*/ 119258 h 404076"/>
                <a:gd name="connsiteX2" fmla="*/ 278057 w 620834"/>
                <a:gd name="connsiteY2" fmla="*/ 0 h 404076"/>
                <a:gd name="connsiteX3" fmla="*/ 620826 w 620834"/>
                <a:gd name="connsiteY3" fmla="*/ 229288 h 404076"/>
                <a:gd name="connsiteX4" fmla="*/ 499184 w 620834"/>
                <a:gd name="connsiteY4" fmla="*/ 147761 h 404076"/>
                <a:gd name="connsiteX5" fmla="*/ 451978 w 620834"/>
                <a:gd name="connsiteY5" fmla="*/ 341288 h 404076"/>
                <a:gd name="connsiteX6" fmla="*/ 388925 w 620834"/>
                <a:gd name="connsiteY6" fmla="*/ 231255 h 404076"/>
                <a:gd name="connsiteX7" fmla="*/ 195082 w 620834"/>
                <a:gd name="connsiteY7" fmla="*/ 404076 h 404076"/>
                <a:gd name="connsiteX8" fmla="*/ 0 w 620834"/>
                <a:gd name="connsiteY8" fmla="*/ 74347 h 404076"/>
                <a:gd name="connsiteX0" fmla="*/ 0 w 620834"/>
                <a:gd name="connsiteY0" fmla="*/ 51690 h 381419"/>
                <a:gd name="connsiteX1" fmla="*/ 308029 w 620834"/>
                <a:gd name="connsiteY1" fmla="*/ 96601 h 381419"/>
                <a:gd name="connsiteX2" fmla="*/ 245979 w 620834"/>
                <a:gd name="connsiteY2" fmla="*/ 0 h 381419"/>
                <a:gd name="connsiteX3" fmla="*/ 620826 w 620834"/>
                <a:gd name="connsiteY3" fmla="*/ 206631 h 381419"/>
                <a:gd name="connsiteX4" fmla="*/ 499184 w 620834"/>
                <a:gd name="connsiteY4" fmla="*/ 125104 h 381419"/>
                <a:gd name="connsiteX5" fmla="*/ 451978 w 620834"/>
                <a:gd name="connsiteY5" fmla="*/ 318631 h 381419"/>
                <a:gd name="connsiteX6" fmla="*/ 388925 w 620834"/>
                <a:gd name="connsiteY6" fmla="*/ 208598 h 381419"/>
                <a:gd name="connsiteX7" fmla="*/ 195082 w 620834"/>
                <a:gd name="connsiteY7" fmla="*/ 381419 h 381419"/>
                <a:gd name="connsiteX8" fmla="*/ 0 w 620834"/>
                <a:gd name="connsiteY8" fmla="*/ 51690 h 381419"/>
                <a:gd name="connsiteX0" fmla="*/ 0 w 501346"/>
                <a:gd name="connsiteY0" fmla="*/ 51690 h 381419"/>
                <a:gd name="connsiteX1" fmla="*/ 308029 w 501346"/>
                <a:gd name="connsiteY1" fmla="*/ 96601 h 381419"/>
                <a:gd name="connsiteX2" fmla="*/ 245979 w 501346"/>
                <a:gd name="connsiteY2" fmla="*/ 0 h 381419"/>
                <a:gd name="connsiteX3" fmla="*/ 501129 w 501346"/>
                <a:gd name="connsiteY3" fmla="*/ 141274 h 381419"/>
                <a:gd name="connsiteX4" fmla="*/ 499184 w 501346"/>
                <a:gd name="connsiteY4" fmla="*/ 125104 h 381419"/>
                <a:gd name="connsiteX5" fmla="*/ 451978 w 501346"/>
                <a:gd name="connsiteY5" fmla="*/ 318631 h 381419"/>
                <a:gd name="connsiteX6" fmla="*/ 388925 w 501346"/>
                <a:gd name="connsiteY6" fmla="*/ 208598 h 381419"/>
                <a:gd name="connsiteX7" fmla="*/ 195082 w 501346"/>
                <a:gd name="connsiteY7" fmla="*/ 381419 h 381419"/>
                <a:gd name="connsiteX8" fmla="*/ 0 w 501346"/>
                <a:gd name="connsiteY8" fmla="*/ 51690 h 381419"/>
                <a:gd name="connsiteX0" fmla="*/ 0 w 501346"/>
                <a:gd name="connsiteY0" fmla="*/ 51690 h 322977"/>
                <a:gd name="connsiteX1" fmla="*/ 308029 w 501346"/>
                <a:gd name="connsiteY1" fmla="*/ 96601 h 322977"/>
                <a:gd name="connsiteX2" fmla="*/ 245979 w 501346"/>
                <a:gd name="connsiteY2" fmla="*/ 0 h 322977"/>
                <a:gd name="connsiteX3" fmla="*/ 501129 w 501346"/>
                <a:gd name="connsiteY3" fmla="*/ 141274 h 322977"/>
                <a:gd name="connsiteX4" fmla="*/ 499184 w 501346"/>
                <a:gd name="connsiteY4" fmla="*/ 125104 h 322977"/>
                <a:gd name="connsiteX5" fmla="*/ 451978 w 501346"/>
                <a:gd name="connsiteY5" fmla="*/ 318631 h 322977"/>
                <a:gd name="connsiteX6" fmla="*/ 388925 w 501346"/>
                <a:gd name="connsiteY6" fmla="*/ 208598 h 322977"/>
                <a:gd name="connsiteX7" fmla="*/ 163703 w 501346"/>
                <a:gd name="connsiteY7" fmla="*/ 322977 h 322977"/>
                <a:gd name="connsiteX8" fmla="*/ 0 w 501346"/>
                <a:gd name="connsiteY8" fmla="*/ 51690 h 322977"/>
                <a:gd name="connsiteX0" fmla="*/ 0 w 501346"/>
                <a:gd name="connsiteY0" fmla="*/ 51690 h 322977"/>
                <a:gd name="connsiteX1" fmla="*/ 308029 w 501346"/>
                <a:gd name="connsiteY1" fmla="*/ 96601 h 322977"/>
                <a:gd name="connsiteX2" fmla="*/ 245979 w 501346"/>
                <a:gd name="connsiteY2" fmla="*/ 0 h 322977"/>
                <a:gd name="connsiteX3" fmla="*/ 501129 w 501346"/>
                <a:gd name="connsiteY3" fmla="*/ 141274 h 322977"/>
                <a:gd name="connsiteX4" fmla="*/ 499184 w 501346"/>
                <a:gd name="connsiteY4" fmla="*/ 125104 h 322977"/>
                <a:gd name="connsiteX5" fmla="*/ 451978 w 501346"/>
                <a:gd name="connsiteY5" fmla="*/ 318631 h 322977"/>
                <a:gd name="connsiteX6" fmla="*/ 387823 w 501346"/>
                <a:gd name="connsiteY6" fmla="*/ 239073 h 322977"/>
                <a:gd name="connsiteX7" fmla="*/ 163703 w 501346"/>
                <a:gd name="connsiteY7" fmla="*/ 322977 h 322977"/>
                <a:gd name="connsiteX8" fmla="*/ 0 w 501346"/>
                <a:gd name="connsiteY8" fmla="*/ 51690 h 322977"/>
                <a:gd name="connsiteX0" fmla="*/ 0 w 501346"/>
                <a:gd name="connsiteY0" fmla="*/ 33045 h 304332"/>
                <a:gd name="connsiteX1" fmla="*/ 308029 w 501346"/>
                <a:gd name="connsiteY1" fmla="*/ 77956 h 304332"/>
                <a:gd name="connsiteX2" fmla="*/ 267633 w 501346"/>
                <a:gd name="connsiteY2" fmla="*/ 0 h 304332"/>
                <a:gd name="connsiteX3" fmla="*/ 501129 w 501346"/>
                <a:gd name="connsiteY3" fmla="*/ 122629 h 304332"/>
                <a:gd name="connsiteX4" fmla="*/ 499184 w 501346"/>
                <a:gd name="connsiteY4" fmla="*/ 106459 h 304332"/>
                <a:gd name="connsiteX5" fmla="*/ 451978 w 501346"/>
                <a:gd name="connsiteY5" fmla="*/ 299986 h 304332"/>
                <a:gd name="connsiteX6" fmla="*/ 387823 w 501346"/>
                <a:gd name="connsiteY6" fmla="*/ 220428 h 304332"/>
                <a:gd name="connsiteX7" fmla="*/ 163703 w 501346"/>
                <a:gd name="connsiteY7" fmla="*/ 304332 h 304332"/>
                <a:gd name="connsiteX8" fmla="*/ 0 w 501346"/>
                <a:gd name="connsiteY8" fmla="*/ 33045 h 304332"/>
                <a:gd name="connsiteX0" fmla="*/ 0 w 518231"/>
                <a:gd name="connsiteY0" fmla="*/ 33045 h 304332"/>
                <a:gd name="connsiteX1" fmla="*/ 308029 w 518231"/>
                <a:gd name="connsiteY1" fmla="*/ 77956 h 304332"/>
                <a:gd name="connsiteX2" fmla="*/ 267633 w 518231"/>
                <a:gd name="connsiteY2" fmla="*/ 0 h 304332"/>
                <a:gd name="connsiteX3" fmla="*/ 501129 w 518231"/>
                <a:gd name="connsiteY3" fmla="*/ 122629 h 304332"/>
                <a:gd name="connsiteX4" fmla="*/ 518231 w 518231"/>
                <a:gd name="connsiteY4" fmla="*/ 135429 h 304332"/>
                <a:gd name="connsiteX5" fmla="*/ 451978 w 518231"/>
                <a:gd name="connsiteY5" fmla="*/ 299986 h 304332"/>
                <a:gd name="connsiteX6" fmla="*/ 387823 w 518231"/>
                <a:gd name="connsiteY6" fmla="*/ 220428 h 304332"/>
                <a:gd name="connsiteX7" fmla="*/ 163703 w 518231"/>
                <a:gd name="connsiteY7" fmla="*/ 304332 h 304332"/>
                <a:gd name="connsiteX8" fmla="*/ 0 w 518231"/>
                <a:gd name="connsiteY8" fmla="*/ 33045 h 304332"/>
                <a:gd name="connsiteX0" fmla="*/ 0 w 518231"/>
                <a:gd name="connsiteY0" fmla="*/ 33045 h 314421"/>
                <a:gd name="connsiteX1" fmla="*/ 308029 w 518231"/>
                <a:gd name="connsiteY1" fmla="*/ 77956 h 314421"/>
                <a:gd name="connsiteX2" fmla="*/ 267633 w 518231"/>
                <a:gd name="connsiteY2" fmla="*/ 0 h 314421"/>
                <a:gd name="connsiteX3" fmla="*/ 501129 w 518231"/>
                <a:gd name="connsiteY3" fmla="*/ 122629 h 314421"/>
                <a:gd name="connsiteX4" fmla="*/ 518231 w 518231"/>
                <a:gd name="connsiteY4" fmla="*/ 135429 h 314421"/>
                <a:gd name="connsiteX5" fmla="*/ 439548 w 518231"/>
                <a:gd name="connsiteY5" fmla="*/ 314421 h 314421"/>
                <a:gd name="connsiteX6" fmla="*/ 387823 w 518231"/>
                <a:gd name="connsiteY6" fmla="*/ 220428 h 314421"/>
                <a:gd name="connsiteX7" fmla="*/ 163703 w 518231"/>
                <a:gd name="connsiteY7" fmla="*/ 304332 h 314421"/>
                <a:gd name="connsiteX8" fmla="*/ 0 w 518231"/>
                <a:gd name="connsiteY8" fmla="*/ 33045 h 314421"/>
                <a:gd name="connsiteX0" fmla="*/ 0 w 554320"/>
                <a:gd name="connsiteY0" fmla="*/ 33045 h 314421"/>
                <a:gd name="connsiteX1" fmla="*/ 308029 w 554320"/>
                <a:gd name="connsiteY1" fmla="*/ 77956 h 314421"/>
                <a:gd name="connsiteX2" fmla="*/ 267633 w 554320"/>
                <a:gd name="connsiteY2" fmla="*/ 0 h 314421"/>
                <a:gd name="connsiteX3" fmla="*/ 501129 w 554320"/>
                <a:gd name="connsiteY3" fmla="*/ 122629 h 314421"/>
                <a:gd name="connsiteX4" fmla="*/ 554320 w 554320"/>
                <a:gd name="connsiteY4" fmla="*/ 166504 h 314421"/>
                <a:gd name="connsiteX5" fmla="*/ 439548 w 554320"/>
                <a:gd name="connsiteY5" fmla="*/ 314421 h 314421"/>
                <a:gd name="connsiteX6" fmla="*/ 387823 w 554320"/>
                <a:gd name="connsiteY6" fmla="*/ 220428 h 314421"/>
                <a:gd name="connsiteX7" fmla="*/ 163703 w 554320"/>
                <a:gd name="connsiteY7" fmla="*/ 304332 h 314421"/>
                <a:gd name="connsiteX8" fmla="*/ 0 w 554320"/>
                <a:gd name="connsiteY8" fmla="*/ 33045 h 314421"/>
                <a:gd name="connsiteX0" fmla="*/ 0 w 554320"/>
                <a:gd name="connsiteY0" fmla="*/ 33045 h 314421"/>
                <a:gd name="connsiteX1" fmla="*/ 308029 w 554320"/>
                <a:gd name="connsiteY1" fmla="*/ 77956 h 314421"/>
                <a:gd name="connsiteX2" fmla="*/ 267633 w 554320"/>
                <a:gd name="connsiteY2" fmla="*/ 0 h 314421"/>
                <a:gd name="connsiteX3" fmla="*/ 422935 w 554320"/>
                <a:gd name="connsiteY3" fmla="*/ 93008 h 314421"/>
                <a:gd name="connsiteX4" fmla="*/ 554320 w 554320"/>
                <a:gd name="connsiteY4" fmla="*/ 166504 h 314421"/>
                <a:gd name="connsiteX5" fmla="*/ 439548 w 554320"/>
                <a:gd name="connsiteY5" fmla="*/ 314421 h 314421"/>
                <a:gd name="connsiteX6" fmla="*/ 387823 w 554320"/>
                <a:gd name="connsiteY6" fmla="*/ 220428 h 314421"/>
                <a:gd name="connsiteX7" fmla="*/ 163703 w 554320"/>
                <a:gd name="connsiteY7" fmla="*/ 304332 h 314421"/>
                <a:gd name="connsiteX8" fmla="*/ 0 w 554320"/>
                <a:gd name="connsiteY8" fmla="*/ 33045 h 314421"/>
                <a:gd name="connsiteX0" fmla="*/ 0 w 560050"/>
                <a:gd name="connsiteY0" fmla="*/ 33045 h 314421"/>
                <a:gd name="connsiteX1" fmla="*/ 308029 w 560050"/>
                <a:gd name="connsiteY1" fmla="*/ 77956 h 314421"/>
                <a:gd name="connsiteX2" fmla="*/ 267633 w 560050"/>
                <a:gd name="connsiteY2" fmla="*/ 0 h 314421"/>
                <a:gd name="connsiteX3" fmla="*/ 559924 w 560050"/>
                <a:gd name="connsiteY3" fmla="*/ 163828 h 314421"/>
                <a:gd name="connsiteX4" fmla="*/ 554320 w 560050"/>
                <a:gd name="connsiteY4" fmla="*/ 166504 h 314421"/>
                <a:gd name="connsiteX5" fmla="*/ 439548 w 560050"/>
                <a:gd name="connsiteY5" fmla="*/ 314421 h 314421"/>
                <a:gd name="connsiteX6" fmla="*/ 387823 w 560050"/>
                <a:gd name="connsiteY6" fmla="*/ 220428 h 314421"/>
                <a:gd name="connsiteX7" fmla="*/ 163703 w 560050"/>
                <a:gd name="connsiteY7" fmla="*/ 304332 h 314421"/>
                <a:gd name="connsiteX8" fmla="*/ 0 w 560050"/>
                <a:gd name="connsiteY8" fmla="*/ 33045 h 314421"/>
                <a:gd name="connsiteX0" fmla="*/ 0 w 560050"/>
                <a:gd name="connsiteY0" fmla="*/ 33045 h 314421"/>
                <a:gd name="connsiteX1" fmla="*/ 308029 w 560050"/>
                <a:gd name="connsiteY1" fmla="*/ 77956 h 314421"/>
                <a:gd name="connsiteX2" fmla="*/ 267633 w 560050"/>
                <a:gd name="connsiteY2" fmla="*/ 0 h 314421"/>
                <a:gd name="connsiteX3" fmla="*/ 559924 w 560050"/>
                <a:gd name="connsiteY3" fmla="*/ 163828 h 314421"/>
                <a:gd name="connsiteX4" fmla="*/ 554320 w 560050"/>
                <a:gd name="connsiteY4" fmla="*/ 166504 h 314421"/>
                <a:gd name="connsiteX5" fmla="*/ 439548 w 560050"/>
                <a:gd name="connsiteY5" fmla="*/ 314421 h 314421"/>
                <a:gd name="connsiteX6" fmla="*/ 394739 w 560050"/>
                <a:gd name="connsiteY6" fmla="*/ 245239 h 314421"/>
                <a:gd name="connsiteX7" fmla="*/ 163703 w 560050"/>
                <a:gd name="connsiteY7" fmla="*/ 304332 h 314421"/>
                <a:gd name="connsiteX8" fmla="*/ 0 w 560050"/>
                <a:gd name="connsiteY8" fmla="*/ 33045 h 314421"/>
                <a:gd name="connsiteX0" fmla="*/ 0 w 560050"/>
                <a:gd name="connsiteY0" fmla="*/ 33045 h 350310"/>
                <a:gd name="connsiteX1" fmla="*/ 308029 w 560050"/>
                <a:gd name="connsiteY1" fmla="*/ 77956 h 350310"/>
                <a:gd name="connsiteX2" fmla="*/ 267633 w 560050"/>
                <a:gd name="connsiteY2" fmla="*/ 0 h 350310"/>
                <a:gd name="connsiteX3" fmla="*/ 559924 w 560050"/>
                <a:gd name="connsiteY3" fmla="*/ 163828 h 350310"/>
                <a:gd name="connsiteX4" fmla="*/ 554320 w 560050"/>
                <a:gd name="connsiteY4" fmla="*/ 166504 h 350310"/>
                <a:gd name="connsiteX5" fmla="*/ 433785 w 560050"/>
                <a:gd name="connsiteY5" fmla="*/ 350310 h 350310"/>
                <a:gd name="connsiteX6" fmla="*/ 394739 w 560050"/>
                <a:gd name="connsiteY6" fmla="*/ 245239 h 350310"/>
                <a:gd name="connsiteX7" fmla="*/ 163703 w 560050"/>
                <a:gd name="connsiteY7" fmla="*/ 304332 h 350310"/>
                <a:gd name="connsiteX8" fmla="*/ 0 w 560050"/>
                <a:gd name="connsiteY8" fmla="*/ 33045 h 350310"/>
                <a:gd name="connsiteX0" fmla="*/ 0 w 560050"/>
                <a:gd name="connsiteY0" fmla="*/ 33045 h 359131"/>
                <a:gd name="connsiteX1" fmla="*/ 308029 w 560050"/>
                <a:gd name="connsiteY1" fmla="*/ 77956 h 359131"/>
                <a:gd name="connsiteX2" fmla="*/ 267633 w 560050"/>
                <a:gd name="connsiteY2" fmla="*/ 0 h 359131"/>
                <a:gd name="connsiteX3" fmla="*/ 559924 w 560050"/>
                <a:gd name="connsiteY3" fmla="*/ 163828 h 359131"/>
                <a:gd name="connsiteX4" fmla="*/ 554320 w 560050"/>
                <a:gd name="connsiteY4" fmla="*/ 166504 h 359131"/>
                <a:gd name="connsiteX5" fmla="*/ 451328 w 560050"/>
                <a:gd name="connsiteY5" fmla="*/ 359131 h 359131"/>
                <a:gd name="connsiteX6" fmla="*/ 394739 w 560050"/>
                <a:gd name="connsiteY6" fmla="*/ 245239 h 359131"/>
                <a:gd name="connsiteX7" fmla="*/ 163703 w 560050"/>
                <a:gd name="connsiteY7" fmla="*/ 304332 h 359131"/>
                <a:gd name="connsiteX8" fmla="*/ 0 w 560050"/>
                <a:gd name="connsiteY8" fmla="*/ 33045 h 359131"/>
                <a:gd name="connsiteX0" fmla="*/ 0 w 560050"/>
                <a:gd name="connsiteY0" fmla="*/ 33045 h 359131"/>
                <a:gd name="connsiteX1" fmla="*/ 312891 w 560050"/>
                <a:gd name="connsiteY1" fmla="*/ 97854 h 359131"/>
                <a:gd name="connsiteX2" fmla="*/ 267633 w 560050"/>
                <a:gd name="connsiteY2" fmla="*/ 0 h 359131"/>
                <a:gd name="connsiteX3" fmla="*/ 559924 w 560050"/>
                <a:gd name="connsiteY3" fmla="*/ 163828 h 359131"/>
                <a:gd name="connsiteX4" fmla="*/ 554320 w 560050"/>
                <a:gd name="connsiteY4" fmla="*/ 166504 h 359131"/>
                <a:gd name="connsiteX5" fmla="*/ 451328 w 560050"/>
                <a:gd name="connsiteY5" fmla="*/ 359131 h 359131"/>
                <a:gd name="connsiteX6" fmla="*/ 394739 w 560050"/>
                <a:gd name="connsiteY6" fmla="*/ 245239 h 359131"/>
                <a:gd name="connsiteX7" fmla="*/ 163703 w 560050"/>
                <a:gd name="connsiteY7" fmla="*/ 304332 h 359131"/>
                <a:gd name="connsiteX8" fmla="*/ 0 w 560050"/>
                <a:gd name="connsiteY8" fmla="*/ 33045 h 359131"/>
                <a:gd name="connsiteX0" fmla="*/ 0 w 573869"/>
                <a:gd name="connsiteY0" fmla="*/ 33045 h 359131"/>
                <a:gd name="connsiteX1" fmla="*/ 312891 w 573869"/>
                <a:gd name="connsiteY1" fmla="*/ 97854 h 359131"/>
                <a:gd name="connsiteX2" fmla="*/ 267633 w 573869"/>
                <a:gd name="connsiteY2" fmla="*/ 0 h 359131"/>
                <a:gd name="connsiteX3" fmla="*/ 559924 w 573869"/>
                <a:gd name="connsiteY3" fmla="*/ 163828 h 359131"/>
                <a:gd name="connsiteX4" fmla="*/ 573869 w 573869"/>
                <a:gd name="connsiteY4" fmla="*/ 202192 h 359131"/>
                <a:gd name="connsiteX5" fmla="*/ 451328 w 573869"/>
                <a:gd name="connsiteY5" fmla="*/ 359131 h 359131"/>
                <a:gd name="connsiteX6" fmla="*/ 394739 w 573869"/>
                <a:gd name="connsiteY6" fmla="*/ 245239 h 359131"/>
                <a:gd name="connsiteX7" fmla="*/ 163703 w 573869"/>
                <a:gd name="connsiteY7" fmla="*/ 304332 h 359131"/>
                <a:gd name="connsiteX8" fmla="*/ 0 w 573869"/>
                <a:gd name="connsiteY8" fmla="*/ 33045 h 359131"/>
                <a:gd name="connsiteX0" fmla="*/ 0 w 573869"/>
                <a:gd name="connsiteY0" fmla="*/ 33045 h 359131"/>
                <a:gd name="connsiteX1" fmla="*/ 312891 w 573869"/>
                <a:gd name="connsiteY1" fmla="*/ 97854 h 359131"/>
                <a:gd name="connsiteX2" fmla="*/ 267633 w 573869"/>
                <a:gd name="connsiteY2" fmla="*/ 0 h 359131"/>
                <a:gd name="connsiteX3" fmla="*/ 573008 w 573869"/>
                <a:gd name="connsiteY3" fmla="*/ 203375 h 359131"/>
                <a:gd name="connsiteX4" fmla="*/ 573869 w 573869"/>
                <a:gd name="connsiteY4" fmla="*/ 202192 h 359131"/>
                <a:gd name="connsiteX5" fmla="*/ 451328 w 573869"/>
                <a:gd name="connsiteY5" fmla="*/ 359131 h 359131"/>
                <a:gd name="connsiteX6" fmla="*/ 394739 w 573869"/>
                <a:gd name="connsiteY6" fmla="*/ 245239 h 359131"/>
                <a:gd name="connsiteX7" fmla="*/ 163703 w 573869"/>
                <a:gd name="connsiteY7" fmla="*/ 304332 h 359131"/>
                <a:gd name="connsiteX8" fmla="*/ 0 w 573869"/>
                <a:gd name="connsiteY8" fmla="*/ 33045 h 3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3869" h="359131">
                  <a:moveTo>
                    <a:pt x="0" y="33045"/>
                  </a:moveTo>
                  <a:lnTo>
                    <a:pt x="312891" y="97854"/>
                  </a:lnTo>
                  <a:lnTo>
                    <a:pt x="267633" y="0"/>
                  </a:lnTo>
                  <a:lnTo>
                    <a:pt x="573008" y="203375"/>
                  </a:lnTo>
                  <a:cubicBezTo>
                    <a:pt x="574231" y="207976"/>
                    <a:pt x="572646" y="197591"/>
                    <a:pt x="573869" y="202192"/>
                  </a:cubicBezTo>
                  <a:lnTo>
                    <a:pt x="451328" y="359131"/>
                  </a:lnTo>
                  <a:lnTo>
                    <a:pt x="394739" y="245239"/>
                  </a:lnTo>
                  <a:lnTo>
                    <a:pt x="163703" y="304332"/>
                  </a:lnTo>
                  <a:lnTo>
                    <a:pt x="0" y="3304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979712" y="2499742"/>
              <a:ext cx="12340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Pillar and stoop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2403" y="3542280"/>
            <a:ext cx="3878693" cy="2346109"/>
            <a:chOff x="251521" y="2902207"/>
            <a:chExt cx="3025079" cy="1829783"/>
          </a:xfrm>
        </p:grpSpPr>
        <p:pic>
          <p:nvPicPr>
            <p:cNvPr id="92" name="Picture 2" descr="C:\Users\crookj\AppData\Local\Microsoft\Windows\Temporary Internet Files\Content.Outlook\TWRKNJUU\Longwall 02.jp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4325" y="3104716"/>
              <a:ext cx="2962275" cy="1565449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Right Arrow 13"/>
            <p:cNvSpPr/>
            <p:nvPr/>
          </p:nvSpPr>
          <p:spPr bwMode="auto">
            <a:xfrm rot="12662354">
              <a:off x="1063665" y="3190539"/>
              <a:ext cx="692961" cy="381854"/>
            </a:xfrm>
            <a:custGeom>
              <a:avLst/>
              <a:gdLst>
                <a:gd name="connsiteX0" fmla="*/ 0 w 552450"/>
                <a:gd name="connsiteY0" fmla="*/ 99868 h 399473"/>
                <a:gd name="connsiteX1" fmla="*/ 352714 w 552450"/>
                <a:gd name="connsiteY1" fmla="*/ 99868 h 399473"/>
                <a:gd name="connsiteX2" fmla="*/ 352714 w 552450"/>
                <a:gd name="connsiteY2" fmla="*/ 0 h 399473"/>
                <a:gd name="connsiteX3" fmla="*/ 552450 w 552450"/>
                <a:gd name="connsiteY3" fmla="*/ 199737 h 399473"/>
                <a:gd name="connsiteX4" fmla="*/ 352714 w 552450"/>
                <a:gd name="connsiteY4" fmla="*/ 399473 h 399473"/>
                <a:gd name="connsiteX5" fmla="*/ 352714 w 552450"/>
                <a:gd name="connsiteY5" fmla="*/ 299605 h 399473"/>
                <a:gd name="connsiteX6" fmla="*/ 0 w 552450"/>
                <a:gd name="connsiteY6" fmla="*/ 299605 h 399473"/>
                <a:gd name="connsiteX7" fmla="*/ 0 w 552450"/>
                <a:gd name="connsiteY7" fmla="*/ 99868 h 399473"/>
                <a:gd name="connsiteX0" fmla="*/ 165825 w 718275"/>
                <a:gd name="connsiteY0" fmla="*/ 99868 h 399473"/>
                <a:gd name="connsiteX1" fmla="*/ 518539 w 718275"/>
                <a:gd name="connsiteY1" fmla="*/ 99868 h 399473"/>
                <a:gd name="connsiteX2" fmla="*/ 518539 w 718275"/>
                <a:gd name="connsiteY2" fmla="*/ 0 h 399473"/>
                <a:gd name="connsiteX3" fmla="*/ 718275 w 718275"/>
                <a:gd name="connsiteY3" fmla="*/ 199737 h 399473"/>
                <a:gd name="connsiteX4" fmla="*/ 518539 w 718275"/>
                <a:gd name="connsiteY4" fmla="*/ 399473 h 399473"/>
                <a:gd name="connsiteX5" fmla="*/ 518539 w 718275"/>
                <a:gd name="connsiteY5" fmla="*/ 299605 h 399473"/>
                <a:gd name="connsiteX6" fmla="*/ 0 w 718275"/>
                <a:gd name="connsiteY6" fmla="*/ 282671 h 399473"/>
                <a:gd name="connsiteX7" fmla="*/ 165825 w 718275"/>
                <a:gd name="connsiteY7" fmla="*/ 99868 h 399473"/>
                <a:gd name="connsiteX0" fmla="*/ 165825 w 718275"/>
                <a:gd name="connsiteY0" fmla="*/ 99868 h 399473"/>
                <a:gd name="connsiteX1" fmla="*/ 518539 w 718275"/>
                <a:gd name="connsiteY1" fmla="*/ 99868 h 399473"/>
                <a:gd name="connsiteX2" fmla="*/ 518539 w 718275"/>
                <a:gd name="connsiteY2" fmla="*/ 0 h 399473"/>
                <a:gd name="connsiteX3" fmla="*/ 718275 w 718275"/>
                <a:gd name="connsiteY3" fmla="*/ 199737 h 399473"/>
                <a:gd name="connsiteX4" fmla="*/ 518539 w 718275"/>
                <a:gd name="connsiteY4" fmla="*/ 399473 h 399473"/>
                <a:gd name="connsiteX5" fmla="*/ 389476 w 718275"/>
                <a:gd name="connsiteY5" fmla="*/ 288340 h 399473"/>
                <a:gd name="connsiteX6" fmla="*/ 0 w 718275"/>
                <a:gd name="connsiteY6" fmla="*/ 282671 h 399473"/>
                <a:gd name="connsiteX7" fmla="*/ 165825 w 718275"/>
                <a:gd name="connsiteY7" fmla="*/ 99868 h 399473"/>
                <a:gd name="connsiteX0" fmla="*/ 165825 w 718275"/>
                <a:gd name="connsiteY0" fmla="*/ 99868 h 427572"/>
                <a:gd name="connsiteX1" fmla="*/ 518539 w 718275"/>
                <a:gd name="connsiteY1" fmla="*/ 99868 h 427572"/>
                <a:gd name="connsiteX2" fmla="*/ 518539 w 718275"/>
                <a:gd name="connsiteY2" fmla="*/ 0 h 427572"/>
                <a:gd name="connsiteX3" fmla="*/ 718275 w 718275"/>
                <a:gd name="connsiteY3" fmla="*/ 199737 h 427572"/>
                <a:gd name="connsiteX4" fmla="*/ 268647 w 718275"/>
                <a:gd name="connsiteY4" fmla="*/ 427572 h 427572"/>
                <a:gd name="connsiteX5" fmla="*/ 389476 w 718275"/>
                <a:gd name="connsiteY5" fmla="*/ 288340 h 427572"/>
                <a:gd name="connsiteX6" fmla="*/ 0 w 718275"/>
                <a:gd name="connsiteY6" fmla="*/ 282671 h 427572"/>
                <a:gd name="connsiteX7" fmla="*/ 165825 w 718275"/>
                <a:gd name="connsiteY7" fmla="*/ 99868 h 427572"/>
                <a:gd name="connsiteX0" fmla="*/ 140511 w 692961"/>
                <a:gd name="connsiteY0" fmla="*/ 99868 h 427572"/>
                <a:gd name="connsiteX1" fmla="*/ 493225 w 692961"/>
                <a:gd name="connsiteY1" fmla="*/ 99868 h 427572"/>
                <a:gd name="connsiteX2" fmla="*/ 493225 w 692961"/>
                <a:gd name="connsiteY2" fmla="*/ 0 h 427572"/>
                <a:gd name="connsiteX3" fmla="*/ 692961 w 692961"/>
                <a:gd name="connsiteY3" fmla="*/ 199737 h 427572"/>
                <a:gd name="connsiteX4" fmla="*/ 243333 w 692961"/>
                <a:gd name="connsiteY4" fmla="*/ 427572 h 427572"/>
                <a:gd name="connsiteX5" fmla="*/ 364162 w 692961"/>
                <a:gd name="connsiteY5" fmla="*/ 288340 h 427572"/>
                <a:gd name="connsiteX6" fmla="*/ 0 w 692961"/>
                <a:gd name="connsiteY6" fmla="*/ 278553 h 427572"/>
                <a:gd name="connsiteX7" fmla="*/ 140511 w 692961"/>
                <a:gd name="connsiteY7" fmla="*/ 99868 h 427572"/>
                <a:gd name="connsiteX0" fmla="*/ 140511 w 692961"/>
                <a:gd name="connsiteY0" fmla="*/ 99868 h 427572"/>
                <a:gd name="connsiteX1" fmla="*/ 474447 w 692961"/>
                <a:gd name="connsiteY1" fmla="*/ 105610 h 427572"/>
                <a:gd name="connsiteX2" fmla="*/ 493225 w 692961"/>
                <a:gd name="connsiteY2" fmla="*/ 0 h 427572"/>
                <a:gd name="connsiteX3" fmla="*/ 692961 w 692961"/>
                <a:gd name="connsiteY3" fmla="*/ 199737 h 427572"/>
                <a:gd name="connsiteX4" fmla="*/ 243333 w 692961"/>
                <a:gd name="connsiteY4" fmla="*/ 427572 h 427572"/>
                <a:gd name="connsiteX5" fmla="*/ 364162 w 692961"/>
                <a:gd name="connsiteY5" fmla="*/ 288340 h 427572"/>
                <a:gd name="connsiteX6" fmla="*/ 0 w 692961"/>
                <a:gd name="connsiteY6" fmla="*/ 278553 h 427572"/>
                <a:gd name="connsiteX7" fmla="*/ 140511 w 692961"/>
                <a:gd name="connsiteY7" fmla="*/ 99868 h 427572"/>
                <a:gd name="connsiteX0" fmla="*/ 140511 w 692961"/>
                <a:gd name="connsiteY0" fmla="*/ 86868 h 414572"/>
                <a:gd name="connsiteX1" fmla="*/ 474447 w 692961"/>
                <a:gd name="connsiteY1" fmla="*/ 92610 h 414572"/>
                <a:gd name="connsiteX2" fmla="*/ 545515 w 692961"/>
                <a:gd name="connsiteY2" fmla="*/ 0 h 414572"/>
                <a:gd name="connsiteX3" fmla="*/ 692961 w 692961"/>
                <a:gd name="connsiteY3" fmla="*/ 186737 h 414572"/>
                <a:gd name="connsiteX4" fmla="*/ 243333 w 692961"/>
                <a:gd name="connsiteY4" fmla="*/ 414572 h 414572"/>
                <a:gd name="connsiteX5" fmla="*/ 364162 w 692961"/>
                <a:gd name="connsiteY5" fmla="*/ 275340 h 414572"/>
                <a:gd name="connsiteX6" fmla="*/ 0 w 692961"/>
                <a:gd name="connsiteY6" fmla="*/ 265553 h 414572"/>
                <a:gd name="connsiteX7" fmla="*/ 140511 w 692961"/>
                <a:gd name="connsiteY7" fmla="*/ 86868 h 414572"/>
                <a:gd name="connsiteX0" fmla="*/ 140511 w 692961"/>
                <a:gd name="connsiteY0" fmla="*/ 86868 h 381854"/>
                <a:gd name="connsiteX1" fmla="*/ 474447 w 692961"/>
                <a:gd name="connsiteY1" fmla="*/ 92610 h 381854"/>
                <a:gd name="connsiteX2" fmla="*/ 545515 w 692961"/>
                <a:gd name="connsiteY2" fmla="*/ 0 h 381854"/>
                <a:gd name="connsiteX3" fmla="*/ 692961 w 692961"/>
                <a:gd name="connsiteY3" fmla="*/ 186737 h 381854"/>
                <a:gd name="connsiteX4" fmla="*/ 279228 w 692961"/>
                <a:gd name="connsiteY4" fmla="*/ 381854 h 381854"/>
                <a:gd name="connsiteX5" fmla="*/ 364162 w 692961"/>
                <a:gd name="connsiteY5" fmla="*/ 275340 h 381854"/>
                <a:gd name="connsiteX6" fmla="*/ 0 w 692961"/>
                <a:gd name="connsiteY6" fmla="*/ 265553 h 381854"/>
                <a:gd name="connsiteX7" fmla="*/ 140511 w 692961"/>
                <a:gd name="connsiteY7" fmla="*/ 86868 h 38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2961" h="381854">
                  <a:moveTo>
                    <a:pt x="140511" y="86868"/>
                  </a:moveTo>
                  <a:lnTo>
                    <a:pt x="474447" y="92610"/>
                  </a:lnTo>
                  <a:lnTo>
                    <a:pt x="545515" y="0"/>
                  </a:lnTo>
                  <a:lnTo>
                    <a:pt x="692961" y="186737"/>
                  </a:lnTo>
                  <a:lnTo>
                    <a:pt x="279228" y="381854"/>
                  </a:lnTo>
                  <a:lnTo>
                    <a:pt x="364162" y="275340"/>
                  </a:lnTo>
                  <a:lnTo>
                    <a:pt x="0" y="265553"/>
                  </a:lnTo>
                  <a:lnTo>
                    <a:pt x="140511" y="8686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9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-5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314325" y="2902207"/>
              <a:ext cx="1177622" cy="116428"/>
              <a:chOff x="-1444009" y="5841477"/>
              <a:chExt cx="5471274" cy="766013"/>
            </a:xfrm>
          </p:grpSpPr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4009" y="5841477"/>
                <a:ext cx="4608585" cy="637033"/>
              </a:xfrm>
              <a:prstGeom prst="rect">
                <a:avLst/>
              </a:prstGeom>
            </p:spPr>
          </p:pic>
          <p:sp>
            <p:nvSpPr>
              <p:cNvPr id="100" name="TextBox 99"/>
              <p:cNvSpPr txBox="1"/>
              <p:nvPr/>
            </p:nvSpPr>
            <p:spPr>
              <a:xfrm>
                <a:off x="3244524" y="5898756"/>
                <a:ext cx="782741" cy="708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©</a:t>
                </a:r>
                <a:endParaRPr kumimoji="0" lang="en-GB" sz="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8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 Light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321859" y="4561918"/>
              <a:ext cx="1177622" cy="116428"/>
              <a:chOff x="-1444009" y="5841477"/>
              <a:chExt cx="5471274" cy="766013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4009" y="5841477"/>
                <a:ext cx="4608585" cy="637033"/>
              </a:xfrm>
              <a:prstGeom prst="rect">
                <a:avLst/>
              </a:prstGeom>
            </p:spPr>
          </p:pic>
          <p:sp>
            <p:nvSpPr>
              <p:cNvPr id="98" name="TextBox 97"/>
              <p:cNvSpPr txBox="1"/>
              <p:nvPr/>
            </p:nvSpPr>
            <p:spPr>
              <a:xfrm>
                <a:off x="3244524" y="5898756"/>
                <a:ext cx="782741" cy="708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©</a:t>
                </a:r>
                <a:endParaRPr kumimoji="0" lang="en-GB" sz="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8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 Light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251521" y="4470380"/>
              <a:ext cx="115212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Long wall</a:t>
              </a:r>
            </a:p>
          </p:txBody>
        </p:sp>
      </p:grpSp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04333" y="1608546"/>
            <a:ext cx="3785413" cy="2954469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37" y="928246"/>
            <a:ext cx="6717996" cy="47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9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Geothermal energy in abandoned mines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766661"/>
            <a:ext cx="4503149" cy="6780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21" y="1523027"/>
            <a:ext cx="5115967" cy="522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3811645" y="4134163"/>
            <a:ext cx="908840" cy="7263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487306" y="2581508"/>
            <a:ext cx="648677" cy="40551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390178" y="4956753"/>
            <a:ext cx="454420" cy="60343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6459661" y="892402"/>
            <a:ext cx="5339787" cy="5524130"/>
            <a:chOff x="5187710" y="1141115"/>
            <a:chExt cx="3807676" cy="3939127"/>
          </a:xfrm>
        </p:grpSpPr>
        <p:sp>
          <p:nvSpPr>
            <p:cNvPr id="9" name="Rectangle 8"/>
            <p:cNvSpPr/>
            <p:nvPr/>
          </p:nvSpPr>
          <p:spPr>
            <a:xfrm>
              <a:off x="6534990" y="1433245"/>
              <a:ext cx="1435076" cy="2880782"/>
            </a:xfrm>
            <a:prstGeom prst="rect">
              <a:avLst/>
            </a:prstGeom>
            <a:gradFill>
              <a:gsLst>
                <a:gs pos="45000">
                  <a:schemeClr val="accent2">
                    <a:lumMod val="75000"/>
                  </a:schemeClr>
                </a:gs>
                <a:gs pos="73000">
                  <a:schemeClr val="accent3">
                    <a:lumMod val="20000"/>
                    <a:lumOff val="80000"/>
                  </a:schemeClr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01609" y="1433707"/>
              <a:ext cx="789365" cy="2880320"/>
            </a:xfrm>
            <a:prstGeom prst="rect">
              <a:avLst/>
            </a:prstGeom>
            <a:gradFill>
              <a:gsLst>
                <a:gs pos="45000">
                  <a:schemeClr val="accent2">
                    <a:lumMod val="75000"/>
                  </a:schemeClr>
                </a:gs>
                <a:gs pos="73000">
                  <a:schemeClr val="accent3">
                    <a:lumMod val="20000"/>
                    <a:lumOff val="80000"/>
                  </a:schemeClr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01610" y="4016995"/>
              <a:ext cx="789365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779080">
              <a:off x="6212378" y="4190800"/>
              <a:ext cx="1623070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779080">
              <a:off x="6448338" y="3183666"/>
              <a:ext cx="1623070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01610" y="3024411"/>
              <a:ext cx="789365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544516" y="2091507"/>
              <a:ext cx="1430634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601609" y="2091507"/>
              <a:ext cx="789365" cy="353512"/>
            </a:xfrm>
            <a:prstGeom prst="rect">
              <a:avLst/>
            </a:prstGeom>
            <a:pattFill prst="lgConfetti">
              <a:fgClr>
                <a:schemeClr val="accent2">
                  <a:lumMod val="5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601609" y="4015149"/>
              <a:ext cx="789365" cy="353512"/>
            </a:xfrm>
            <a:prstGeom prst="rect">
              <a:avLst/>
            </a:prstGeom>
            <a:pattFill prst="lgConfetti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779080">
              <a:off x="6212377" y="4188954"/>
              <a:ext cx="1623070" cy="353512"/>
            </a:xfrm>
            <a:prstGeom prst="rect">
              <a:avLst/>
            </a:prstGeom>
            <a:pattFill prst="lgConfetti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779080">
              <a:off x="6448337" y="3181820"/>
              <a:ext cx="1623070" cy="353512"/>
            </a:xfrm>
            <a:prstGeom prst="rect">
              <a:avLst/>
            </a:prstGeom>
            <a:pattFill prst="lgConfetti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01609" y="3022565"/>
              <a:ext cx="789365" cy="353512"/>
            </a:xfrm>
            <a:prstGeom prst="rect">
              <a:avLst/>
            </a:prstGeom>
            <a:pattFill prst="lgConfetti">
              <a:fgClr>
                <a:schemeClr val="accent3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44515" y="2089661"/>
              <a:ext cx="1430634" cy="353512"/>
            </a:xfrm>
            <a:prstGeom prst="rect">
              <a:avLst/>
            </a:prstGeom>
            <a:pattFill prst="lgConfetti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601608" y="2089661"/>
              <a:ext cx="789365" cy="353512"/>
            </a:xfrm>
            <a:prstGeom prst="rect">
              <a:avLst/>
            </a:prstGeom>
            <a:pattFill prst="lgConfetti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822109">
              <a:off x="6347303" y="3533426"/>
              <a:ext cx="1677339" cy="1672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90975" y="1860898"/>
              <a:ext cx="144016" cy="24517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01610" y="2443635"/>
              <a:ext cx="2373541" cy="1824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01609" y="3376539"/>
              <a:ext cx="789366" cy="152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822109">
              <a:off x="6347303" y="3534353"/>
              <a:ext cx="1677339" cy="16722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90975" y="1861825"/>
              <a:ext cx="144016" cy="2451745"/>
            </a:xfrm>
            <a:prstGeom prst="rect">
              <a:avLst/>
            </a:prstGeom>
            <a:gradFill>
              <a:gsLst>
                <a:gs pos="0">
                  <a:schemeClr val="accent3">
                    <a:lumMod val="20000"/>
                    <a:lumOff val="80000"/>
                  </a:schemeClr>
                </a:gs>
                <a:gs pos="1000">
                  <a:schemeClr val="accent3">
                    <a:lumMod val="20000"/>
                    <a:lumOff val="80000"/>
                  </a:schemeClr>
                </a:gs>
                <a:gs pos="100000">
                  <a:srgbClr val="FF00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01610" y="2444562"/>
              <a:ext cx="2373541" cy="18245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01609" y="3377466"/>
              <a:ext cx="789366" cy="1524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87710" y="4314027"/>
              <a:ext cx="2738125" cy="408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5601609" y="1433707"/>
              <a:ext cx="237354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390974" y="1433707"/>
              <a:ext cx="0" cy="1011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601609" y="2445019"/>
              <a:ext cx="7893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6534990" y="1433707"/>
              <a:ext cx="0" cy="10113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534990" y="2445019"/>
              <a:ext cx="14401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390974" y="2627471"/>
              <a:ext cx="0" cy="750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6534990" y="2627471"/>
              <a:ext cx="0" cy="7504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5601609" y="2627471"/>
              <a:ext cx="7893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6534990" y="2624704"/>
              <a:ext cx="1435076" cy="276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H="1">
              <a:off x="5601609" y="3377923"/>
              <a:ext cx="78936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534990" y="3377923"/>
              <a:ext cx="1512168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5601608" y="3530323"/>
              <a:ext cx="78936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534990" y="3530323"/>
              <a:ext cx="1512168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390974" y="3530323"/>
              <a:ext cx="0" cy="78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534990" y="3530323"/>
              <a:ext cx="0" cy="7837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7092280" y="1355621"/>
              <a:ext cx="93691" cy="6568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7092280" y="1306480"/>
              <a:ext cx="93504" cy="49141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250284" y="1365339"/>
              <a:ext cx="93691" cy="6568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7250284" y="1316198"/>
              <a:ext cx="93504" cy="49141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380312" y="1363151"/>
              <a:ext cx="93691" cy="6568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Isosceles Triangle 51"/>
            <p:cNvSpPr/>
            <p:nvPr/>
          </p:nvSpPr>
          <p:spPr>
            <a:xfrm>
              <a:off x="7380312" y="1314010"/>
              <a:ext cx="93504" cy="49141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524328" y="1361075"/>
              <a:ext cx="93691" cy="65682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Isosceles Triangle 53"/>
            <p:cNvSpPr/>
            <p:nvPr/>
          </p:nvSpPr>
          <p:spPr>
            <a:xfrm>
              <a:off x="7524328" y="1321458"/>
              <a:ext cx="93504" cy="49141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627545" y="1141115"/>
              <a:ext cx="144016" cy="28752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770420" y="1304178"/>
              <a:ext cx="144016" cy="11945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975150" y="3377923"/>
              <a:ext cx="217845" cy="8158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646787" y="1862282"/>
              <a:ext cx="230153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Down Arrow 58"/>
            <p:cNvSpPr/>
            <p:nvPr/>
          </p:nvSpPr>
          <p:spPr>
            <a:xfrm rot="10800000">
              <a:off x="5836724" y="4370507"/>
              <a:ext cx="482900" cy="430737"/>
            </a:xfrm>
            <a:prstGeom prst="down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Down Arrow 59"/>
            <p:cNvSpPr/>
            <p:nvPr/>
          </p:nvSpPr>
          <p:spPr>
            <a:xfrm rot="10800000">
              <a:off x="7172131" y="4400905"/>
              <a:ext cx="482900" cy="430737"/>
            </a:xfrm>
            <a:prstGeom prst="downArrow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729865" y="4751040"/>
              <a:ext cx="1651041" cy="329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Geothermal heat</a:t>
              </a:r>
            </a:p>
          </p:txBody>
        </p:sp>
        <p:sp>
          <p:nvSpPr>
            <p:cNvPr id="62" name="Rectangle 61"/>
            <p:cNvSpPr/>
            <p:nvPr/>
          </p:nvSpPr>
          <p:spPr>
            <a:xfrm rot="5400000">
              <a:off x="6623058" y="2650230"/>
              <a:ext cx="3093244" cy="408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8145328" y="2324331"/>
              <a:ext cx="833522" cy="3292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10-21°C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090372" y="4191905"/>
              <a:ext cx="833522" cy="3292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30-40°C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975152" y="1710834"/>
              <a:ext cx="1020234" cy="285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Water level</a:t>
              </a: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6797553" y="4312295"/>
              <a:ext cx="1177622" cy="116429"/>
              <a:chOff x="-1444009" y="5841477"/>
              <a:chExt cx="5471274" cy="766018"/>
            </a:xfrm>
          </p:grpSpPr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444009" y="5841477"/>
                <a:ext cx="4608585" cy="637033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3244524" y="5898756"/>
                <a:ext cx="782741" cy="7087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©</a:t>
                </a:r>
                <a:endParaRPr kumimoji="0" lang="en-GB" sz="7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prstClr val="black">
                          <a:lumMod val="75000"/>
                          <a:lumOff val="25000"/>
                        </a:prstClr>
                      </a:gs>
                      <a:gs pos="8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16200000" scaled="0"/>
                  </a:gradFill>
                  <a:effectLst/>
                  <a:uLnTx/>
                  <a:uFillTx/>
                  <a:latin typeface="Segoe UI Light" pitchFamily="34" charset="0"/>
                  <a:ea typeface="+mn-ea"/>
                  <a:cs typeface="+mn-cs"/>
                </a:endParaRP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>
            <a:xfrm>
              <a:off x="8461688" y="2653533"/>
              <a:ext cx="9438" cy="1426568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272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Decarbonising heating</a:t>
            </a:r>
          </a:p>
        </p:txBody>
      </p:sp>
      <p:pic>
        <p:nvPicPr>
          <p:cNvPr id="3" name="Picture 2" descr="image001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391854"/>
            <a:ext cx="8611607" cy="4612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711" y="4264402"/>
            <a:ext cx="4868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United Kingdom (2017)</a:t>
            </a:r>
          </a:p>
        </p:txBody>
      </p:sp>
      <p:sp>
        <p:nvSpPr>
          <p:cNvPr id="5" name="Oval 4"/>
          <p:cNvSpPr/>
          <p:nvPr/>
        </p:nvSpPr>
        <p:spPr>
          <a:xfrm>
            <a:off x="1103931" y="1542324"/>
            <a:ext cx="974064" cy="79894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7241">
            <a:off x="7117918" y="473180"/>
            <a:ext cx="3932280" cy="373616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59" r="21342"/>
          <a:stretch/>
        </p:blipFill>
        <p:spPr>
          <a:xfrm rot="20910049">
            <a:off x="6808941" y="3829745"/>
            <a:ext cx="5187352" cy="209041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The Coal Authority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1899254" y="2766275"/>
            <a:ext cx="8905082" cy="257015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899254" y="2751065"/>
            <a:ext cx="8890666" cy="355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flipH="1">
            <a:off x="7608441" y="1749426"/>
            <a:ext cx="1627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 pumps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COP4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 greater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25252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747867" y="2613670"/>
            <a:ext cx="760325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9687652" y="2131942"/>
            <a:ext cx="828651" cy="618773"/>
            <a:chOff x="7122284" y="774408"/>
            <a:chExt cx="1626180" cy="1214307"/>
          </a:xfrm>
        </p:grpSpPr>
        <p:sp>
          <p:nvSpPr>
            <p:cNvPr id="8" name="Rectangle 7"/>
            <p:cNvSpPr/>
            <p:nvPr/>
          </p:nvSpPr>
          <p:spPr>
            <a:xfrm>
              <a:off x="7122285" y="1765008"/>
              <a:ext cx="293405" cy="21633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7122284" y="1626611"/>
              <a:ext cx="292819" cy="129606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73559" y="774408"/>
              <a:ext cx="536575" cy="1214273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36572" y="1686629"/>
              <a:ext cx="411892" cy="302086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647121" y="1435457"/>
              <a:ext cx="78479" cy="470611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449545" y="1767617"/>
              <a:ext cx="293405" cy="216335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7449544" y="1629220"/>
              <a:ext cx="292819" cy="129606"/>
            </a:xfrm>
            <a:prstGeom prst="triangl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9254" y="3109087"/>
            <a:ext cx="8890666" cy="2227341"/>
            <a:chOff x="864672" y="2347087"/>
            <a:chExt cx="7575531" cy="2227341"/>
          </a:xfrm>
        </p:grpSpPr>
        <p:sp>
          <p:nvSpPr>
            <p:cNvPr id="16" name="Rectangle 15"/>
            <p:cNvSpPr/>
            <p:nvPr/>
          </p:nvSpPr>
          <p:spPr>
            <a:xfrm>
              <a:off x="864672" y="2347087"/>
              <a:ext cx="7570040" cy="2190337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9800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64673" y="2643372"/>
              <a:ext cx="7570008" cy="56433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679293" y="2859287"/>
              <a:ext cx="4741567" cy="72504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70195" y="3163389"/>
              <a:ext cx="7570008" cy="56433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flipV="1">
              <a:off x="870196" y="3611525"/>
              <a:ext cx="4538658" cy="56306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flipV="1">
              <a:off x="870195" y="3867254"/>
              <a:ext cx="6675929" cy="88608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70195" y="4223763"/>
              <a:ext cx="7432884" cy="76180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870195" y="4517995"/>
              <a:ext cx="7570008" cy="56433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3361351" y="3141397"/>
            <a:ext cx="942929" cy="30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10 - 21°C</a:t>
            </a:r>
          </a:p>
        </p:txBody>
      </p:sp>
      <p:sp>
        <p:nvSpPr>
          <p:cNvPr id="25" name="Rectangle 24"/>
          <p:cNvSpPr/>
          <p:nvPr/>
        </p:nvSpPr>
        <p:spPr>
          <a:xfrm rot="16200000">
            <a:off x="6670392" y="3659859"/>
            <a:ext cx="1863585" cy="7641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023007" y="3070618"/>
            <a:ext cx="653893" cy="75116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135374" y="2463041"/>
            <a:ext cx="526546" cy="28284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587611" y="2551815"/>
            <a:ext cx="507940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611387" y="2541662"/>
            <a:ext cx="0" cy="38238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350227" y="2282376"/>
            <a:ext cx="8280" cy="567637"/>
          </a:xfrm>
          <a:prstGeom prst="straightConnector1">
            <a:avLst/>
          </a:prstGeom>
          <a:ln w="5715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335807" y="2285008"/>
            <a:ext cx="4683629" cy="15603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3437804" y="3476257"/>
            <a:ext cx="4051878" cy="1136084"/>
          </a:xfrm>
          <a:custGeom>
            <a:avLst/>
            <a:gdLst>
              <a:gd name="connsiteX0" fmla="*/ 0 w 2164080"/>
              <a:gd name="connsiteY0" fmla="*/ 0 h 1021795"/>
              <a:gd name="connsiteX1" fmla="*/ 152400 w 2164080"/>
              <a:gd name="connsiteY1" fmla="*/ 350520 h 1021795"/>
              <a:gd name="connsiteX2" fmla="*/ 441960 w 2164080"/>
              <a:gd name="connsiteY2" fmla="*/ 548640 h 1021795"/>
              <a:gd name="connsiteX3" fmla="*/ 1188720 w 2164080"/>
              <a:gd name="connsiteY3" fmla="*/ 533400 h 1021795"/>
              <a:gd name="connsiteX4" fmla="*/ 1394460 w 2164080"/>
              <a:gd name="connsiteY4" fmla="*/ 609600 h 1021795"/>
              <a:gd name="connsiteX5" fmla="*/ 1592580 w 2164080"/>
              <a:gd name="connsiteY5" fmla="*/ 868680 h 1021795"/>
              <a:gd name="connsiteX6" fmla="*/ 2034540 w 2164080"/>
              <a:gd name="connsiteY6" fmla="*/ 1005840 h 1021795"/>
              <a:gd name="connsiteX7" fmla="*/ 2164080 w 2164080"/>
              <a:gd name="connsiteY7" fmla="*/ 1013460 h 102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4080" h="1021795">
                <a:moveTo>
                  <a:pt x="0" y="0"/>
                </a:moveTo>
                <a:cubicBezTo>
                  <a:pt x="39370" y="129540"/>
                  <a:pt x="78740" y="259080"/>
                  <a:pt x="152400" y="350520"/>
                </a:cubicBezTo>
                <a:cubicBezTo>
                  <a:pt x="226060" y="441960"/>
                  <a:pt x="269240" y="518160"/>
                  <a:pt x="441960" y="548640"/>
                </a:cubicBezTo>
                <a:cubicBezTo>
                  <a:pt x="614680" y="579120"/>
                  <a:pt x="1029970" y="523240"/>
                  <a:pt x="1188720" y="533400"/>
                </a:cubicBezTo>
                <a:cubicBezTo>
                  <a:pt x="1347470" y="543560"/>
                  <a:pt x="1327150" y="553720"/>
                  <a:pt x="1394460" y="609600"/>
                </a:cubicBezTo>
                <a:cubicBezTo>
                  <a:pt x="1461770" y="665480"/>
                  <a:pt x="1485900" y="802640"/>
                  <a:pt x="1592580" y="868680"/>
                </a:cubicBezTo>
                <a:cubicBezTo>
                  <a:pt x="1699260" y="934720"/>
                  <a:pt x="1939290" y="981710"/>
                  <a:pt x="2034540" y="1005840"/>
                </a:cubicBezTo>
                <a:cubicBezTo>
                  <a:pt x="2129790" y="1029970"/>
                  <a:pt x="2146935" y="1021715"/>
                  <a:pt x="2164080" y="1013460"/>
                </a:cubicBezTo>
              </a:path>
            </a:pathLst>
          </a:custGeom>
          <a:noFill/>
          <a:ln w="57150">
            <a:solidFill>
              <a:schemeClr val="bg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11753" y="5016020"/>
            <a:ext cx="942929" cy="309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30 - 40°C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832815" y="2037606"/>
            <a:ext cx="3731161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99680" y="174942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Could be a few meters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87512" y="4325427"/>
            <a:ext cx="331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Connection path several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kms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14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85570" y="0"/>
            <a:ext cx="110925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kern="1200">
                <a:solidFill>
                  <a:srgbClr val="FF7F32"/>
                </a:solidFill>
                <a:latin typeface="Merriweather" panose="02060503050406030704" pitchFamily="18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800" b="0" i="0" u="none" strike="noStrike" kern="1200" cap="none" spc="0" normalizeH="0" baseline="0" noProof="0" dirty="0">
                <a:ln>
                  <a:noFill/>
                </a:ln>
                <a:solidFill>
                  <a:srgbClr val="FF7F32"/>
                </a:solidFill>
                <a:effectLst/>
                <a:uLnTx/>
                <a:uFillTx/>
                <a:latin typeface="Merriweather" panose="02060503050406030704" pitchFamily="18" charset="0"/>
                <a:ea typeface="+mj-ea"/>
                <a:cs typeface="+mj-cs"/>
              </a:rPr>
              <a:t>Mine water treatment</a:t>
            </a: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39" y="3167360"/>
            <a:ext cx="3513133" cy="2927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56364" y="1178947"/>
            <a:ext cx="432048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122 million m3 treated per annum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34% fresh water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38% brackish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Circa 100MW escaping to atmosphere now!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6844" y="899973"/>
            <a:ext cx="7452320" cy="3731246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60401">
            <a:off x="7351376" y="3419180"/>
            <a:ext cx="4332758" cy="3332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04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Sustainability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2261"/>
          <a:stretch/>
        </p:blipFill>
        <p:spPr>
          <a:xfrm>
            <a:off x="1088019" y="1577878"/>
            <a:ext cx="5949723" cy="38638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553" y="4574897"/>
            <a:ext cx="1805240" cy="866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363" y="2096077"/>
            <a:ext cx="1751620" cy="7953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218" y="2826251"/>
            <a:ext cx="1751619" cy="848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423168" y="1325563"/>
            <a:ext cx="200542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Low temperature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Stable pricing future proof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Stable temperature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COP4 or greater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32% air quality pollutants from gas heating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0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Use in district heating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70" y="924722"/>
            <a:ext cx="5666368" cy="331068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6390691" y="648040"/>
            <a:ext cx="2174334" cy="3449158"/>
            <a:chOff x="6056562" y="4774231"/>
            <a:chExt cx="1546655" cy="20789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6562" y="4774231"/>
              <a:ext cx="1326664" cy="195166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9905" y="6616875"/>
              <a:ext cx="1253312" cy="236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Heat Interface Unit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403" y="4218343"/>
            <a:ext cx="4719437" cy="1585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5917">
            <a:off x="8217938" y="2909927"/>
            <a:ext cx="3555143" cy="3524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75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6A37C-6B17-6543-9079-27121557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" r="18461" b="30801"/>
          <a:stretch/>
        </p:blipFill>
        <p:spPr>
          <a:xfrm>
            <a:off x="0" y="-189186"/>
            <a:ext cx="12192000" cy="704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C5262-268E-3D48-B2ED-D23750F4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0" y="588626"/>
            <a:ext cx="3606800" cy="59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CE220-F1CA-0547-B940-DE518A11FB7F}"/>
              </a:ext>
            </a:extLst>
          </p:cNvPr>
          <p:cNvSpPr txBox="1"/>
          <p:nvPr/>
        </p:nvSpPr>
        <p:spPr>
          <a:xfrm>
            <a:off x="691929" y="1433689"/>
            <a:ext cx="975029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Webinar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Housekeeping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webinar@scotent.co.uk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9F8EE-0949-594C-8B51-E03B4591F4B8}"/>
              </a:ext>
            </a:extLst>
          </p:cNvPr>
          <p:cNvSpPr/>
          <p:nvPr/>
        </p:nvSpPr>
        <p:spPr>
          <a:xfrm rot="10800000">
            <a:off x="-3" y="5990894"/>
            <a:ext cx="12192001" cy="867106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519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Interseasonal energy storage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37" y="1403255"/>
            <a:ext cx="2045194" cy="1186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Right Arrow 33"/>
          <p:cNvSpPr/>
          <p:nvPr/>
        </p:nvSpPr>
        <p:spPr>
          <a:xfrm rot="5400000">
            <a:off x="8902181" y="2813306"/>
            <a:ext cx="662038" cy="2829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ight Arrow 34"/>
          <p:cNvSpPr/>
          <p:nvPr/>
        </p:nvSpPr>
        <p:spPr>
          <a:xfrm rot="16200000">
            <a:off x="2064131" y="2811033"/>
            <a:ext cx="637910" cy="30119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ight Arrow 35"/>
          <p:cNvSpPr/>
          <p:nvPr/>
        </p:nvSpPr>
        <p:spPr>
          <a:xfrm rot="16200000">
            <a:off x="5440288" y="2795458"/>
            <a:ext cx="652772" cy="328108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ight Arrow 36"/>
          <p:cNvSpPr/>
          <p:nvPr/>
        </p:nvSpPr>
        <p:spPr>
          <a:xfrm rot="16200000">
            <a:off x="9165175" y="2841002"/>
            <a:ext cx="641925" cy="26695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947" y="1326914"/>
            <a:ext cx="2154837" cy="125361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22" y="1254054"/>
            <a:ext cx="2444536" cy="130375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373137" y="155649"/>
            <a:ext cx="2042860" cy="1313465"/>
            <a:chOff x="2688926" y="1369243"/>
            <a:chExt cx="2842841" cy="2363968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926" y="1369243"/>
              <a:ext cx="2842841" cy="208696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3408761" y="3456212"/>
              <a:ext cx="18465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from Waste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155977" y="912972"/>
            <a:ext cx="212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 networks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710003" y="953053"/>
            <a:ext cx="2124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Horticulture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80122" y="568338"/>
            <a:ext cx="152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Waste heat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547594" y="1704224"/>
            <a:ext cx="145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Cooling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78244" y="3349058"/>
            <a:ext cx="8905082" cy="2585363"/>
            <a:chOff x="1778244" y="3349058"/>
            <a:chExt cx="8905082" cy="2585363"/>
          </a:xfrm>
        </p:grpSpPr>
        <p:sp>
          <p:nvSpPr>
            <p:cNvPr id="5" name="Rectangle 4"/>
            <p:cNvSpPr/>
            <p:nvPr/>
          </p:nvSpPr>
          <p:spPr>
            <a:xfrm>
              <a:off x="1778244" y="3364268"/>
              <a:ext cx="8905082" cy="257015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 flipV="1">
              <a:off x="1778244" y="3349058"/>
              <a:ext cx="8890666" cy="3557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1778244" y="3707080"/>
              <a:ext cx="8890666" cy="2227341"/>
              <a:chOff x="864672" y="2347087"/>
              <a:chExt cx="7575531" cy="222734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864672" y="2347087"/>
                <a:ext cx="7570040" cy="2190337"/>
              </a:xfrm>
              <a:prstGeom prst="rect">
                <a:avLst/>
              </a:prstGeom>
              <a:gradFill flip="none" rotWithShape="1">
                <a:gsLst>
                  <a:gs pos="0">
                    <a:srgbClr val="FF0000"/>
                  </a:gs>
                  <a:gs pos="98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  <a:tileRect/>
              </a:gradFill>
              <a:ln w="317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5252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864673" y="2643372"/>
                <a:ext cx="7570008" cy="56433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3679293" y="2859287"/>
                <a:ext cx="4741567" cy="72504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870195" y="3163389"/>
                <a:ext cx="7570008" cy="56433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flipV="1">
                <a:off x="870196" y="3611525"/>
                <a:ext cx="4538658" cy="56306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flipV="1">
                <a:off x="870195" y="3867254"/>
                <a:ext cx="6675929" cy="88608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70195" y="4223763"/>
                <a:ext cx="7432884" cy="76180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870195" y="4517995"/>
                <a:ext cx="7570008" cy="56433"/>
              </a:xfrm>
              <a:prstGeom prst="rect">
                <a:avLst/>
              </a:prstGeom>
              <a:solidFill>
                <a:srgbClr val="004A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 rot="16200000">
              <a:off x="8356482" y="4249641"/>
              <a:ext cx="1863585" cy="7641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 rot="16200000">
              <a:off x="9159061" y="3661917"/>
              <a:ext cx="653893" cy="7511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16200000">
              <a:off x="4834882" y="4278212"/>
              <a:ext cx="1863585" cy="7641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16200000">
              <a:off x="5718553" y="3656906"/>
              <a:ext cx="653893" cy="7511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6200000">
              <a:off x="1442262" y="4285167"/>
              <a:ext cx="1863585" cy="76416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16200000">
              <a:off x="2325933" y="3663861"/>
              <a:ext cx="653893" cy="75116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 rot="19833167">
              <a:off x="6106671" y="4482590"/>
              <a:ext cx="1967863" cy="62498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78470" y="3391582"/>
              <a:ext cx="72008" cy="2222431"/>
            </a:xfrm>
            <a:prstGeom prst="rect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551019" y="4607282"/>
              <a:ext cx="477546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Elevated to circa 40°C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15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Mine shafts as an energy asset</a:t>
            </a:r>
          </a:p>
        </p:txBody>
      </p:sp>
      <p:sp>
        <p:nvSpPr>
          <p:cNvPr id="12" name="Freeform 11"/>
          <p:cNvSpPr/>
          <p:nvPr/>
        </p:nvSpPr>
        <p:spPr>
          <a:xfrm>
            <a:off x="827908" y="1450615"/>
            <a:ext cx="3125527" cy="2607810"/>
          </a:xfrm>
          <a:custGeom>
            <a:avLst/>
            <a:gdLst>
              <a:gd name="connsiteX0" fmla="*/ 0 w 3431713"/>
              <a:gd name="connsiteY0" fmla="*/ 0 h 883578"/>
              <a:gd name="connsiteX1" fmla="*/ 0 w 3431713"/>
              <a:gd name="connsiteY1" fmla="*/ 0 h 883578"/>
              <a:gd name="connsiteX2" fmla="*/ 20548 w 3431713"/>
              <a:gd name="connsiteY2" fmla="*/ 92468 h 883578"/>
              <a:gd name="connsiteX3" fmla="*/ 30823 w 3431713"/>
              <a:gd name="connsiteY3" fmla="*/ 123290 h 883578"/>
              <a:gd name="connsiteX4" fmla="*/ 71919 w 3431713"/>
              <a:gd name="connsiteY4" fmla="*/ 184935 h 883578"/>
              <a:gd name="connsiteX5" fmla="*/ 82193 w 3431713"/>
              <a:gd name="connsiteY5" fmla="*/ 215758 h 883578"/>
              <a:gd name="connsiteX6" fmla="*/ 133564 w 3431713"/>
              <a:gd name="connsiteY6" fmla="*/ 256854 h 883578"/>
              <a:gd name="connsiteX7" fmla="*/ 205483 w 3431713"/>
              <a:gd name="connsiteY7" fmla="*/ 308225 h 883578"/>
              <a:gd name="connsiteX8" fmla="*/ 215757 w 3431713"/>
              <a:gd name="connsiteY8" fmla="*/ 339047 h 883578"/>
              <a:gd name="connsiteX9" fmla="*/ 236306 w 3431713"/>
              <a:gd name="connsiteY9" fmla="*/ 359596 h 883578"/>
              <a:gd name="connsiteX10" fmla="*/ 256854 w 3431713"/>
              <a:gd name="connsiteY10" fmla="*/ 390418 h 883578"/>
              <a:gd name="connsiteX11" fmla="*/ 277402 w 3431713"/>
              <a:gd name="connsiteY11" fmla="*/ 452063 h 883578"/>
              <a:gd name="connsiteX12" fmla="*/ 287676 w 3431713"/>
              <a:gd name="connsiteY12" fmla="*/ 493160 h 883578"/>
              <a:gd name="connsiteX13" fmla="*/ 380144 w 3431713"/>
              <a:gd name="connsiteY13" fmla="*/ 565079 h 883578"/>
              <a:gd name="connsiteX14" fmla="*/ 410966 w 3431713"/>
              <a:gd name="connsiteY14" fmla="*/ 585627 h 883578"/>
              <a:gd name="connsiteX15" fmla="*/ 462337 w 3431713"/>
              <a:gd name="connsiteY15" fmla="*/ 595901 h 883578"/>
              <a:gd name="connsiteX16" fmla="*/ 503434 w 3431713"/>
              <a:gd name="connsiteY16" fmla="*/ 606176 h 883578"/>
              <a:gd name="connsiteX17" fmla="*/ 565079 w 3431713"/>
              <a:gd name="connsiteY17" fmla="*/ 636998 h 883578"/>
              <a:gd name="connsiteX18" fmla="*/ 626724 w 3431713"/>
              <a:gd name="connsiteY18" fmla="*/ 657546 h 883578"/>
              <a:gd name="connsiteX19" fmla="*/ 698643 w 3431713"/>
              <a:gd name="connsiteY19" fmla="*/ 678095 h 883578"/>
              <a:gd name="connsiteX20" fmla="*/ 729465 w 3431713"/>
              <a:gd name="connsiteY20" fmla="*/ 698643 h 883578"/>
              <a:gd name="connsiteX21" fmla="*/ 801384 w 3431713"/>
              <a:gd name="connsiteY21" fmla="*/ 719191 h 883578"/>
              <a:gd name="connsiteX22" fmla="*/ 852755 w 3431713"/>
              <a:gd name="connsiteY22" fmla="*/ 739740 h 883578"/>
              <a:gd name="connsiteX23" fmla="*/ 914400 w 3431713"/>
              <a:gd name="connsiteY23" fmla="*/ 760288 h 883578"/>
              <a:gd name="connsiteX24" fmla="*/ 945223 w 3431713"/>
              <a:gd name="connsiteY24" fmla="*/ 780836 h 883578"/>
              <a:gd name="connsiteX25" fmla="*/ 965771 w 3431713"/>
              <a:gd name="connsiteY25" fmla="*/ 801385 h 883578"/>
              <a:gd name="connsiteX26" fmla="*/ 1109609 w 3431713"/>
              <a:gd name="connsiteY26" fmla="*/ 842481 h 883578"/>
              <a:gd name="connsiteX27" fmla="*/ 1171254 w 3431713"/>
              <a:gd name="connsiteY27" fmla="*/ 863029 h 883578"/>
              <a:gd name="connsiteX28" fmla="*/ 1202076 w 3431713"/>
              <a:gd name="connsiteY28" fmla="*/ 873304 h 883578"/>
              <a:gd name="connsiteX29" fmla="*/ 1243173 w 3431713"/>
              <a:gd name="connsiteY29" fmla="*/ 883578 h 883578"/>
              <a:gd name="connsiteX30" fmla="*/ 1438382 w 3431713"/>
              <a:gd name="connsiteY30" fmla="*/ 873304 h 883578"/>
              <a:gd name="connsiteX31" fmla="*/ 1479479 w 3431713"/>
              <a:gd name="connsiteY31" fmla="*/ 852755 h 883578"/>
              <a:gd name="connsiteX32" fmla="*/ 1510301 w 3431713"/>
              <a:gd name="connsiteY32" fmla="*/ 842481 h 883578"/>
              <a:gd name="connsiteX33" fmla="*/ 1541124 w 3431713"/>
              <a:gd name="connsiteY33" fmla="*/ 821933 h 883578"/>
              <a:gd name="connsiteX34" fmla="*/ 1592494 w 3431713"/>
              <a:gd name="connsiteY34" fmla="*/ 811659 h 883578"/>
              <a:gd name="connsiteX35" fmla="*/ 1695236 w 3431713"/>
              <a:gd name="connsiteY35" fmla="*/ 780836 h 883578"/>
              <a:gd name="connsiteX36" fmla="*/ 1736333 w 3431713"/>
              <a:gd name="connsiteY36" fmla="*/ 760288 h 883578"/>
              <a:gd name="connsiteX37" fmla="*/ 1787703 w 3431713"/>
              <a:gd name="connsiteY37" fmla="*/ 750014 h 883578"/>
              <a:gd name="connsiteX38" fmla="*/ 1849348 w 3431713"/>
              <a:gd name="connsiteY38" fmla="*/ 719191 h 883578"/>
              <a:gd name="connsiteX39" fmla="*/ 1921267 w 3431713"/>
              <a:gd name="connsiteY39" fmla="*/ 688369 h 883578"/>
              <a:gd name="connsiteX40" fmla="*/ 1941816 w 3431713"/>
              <a:gd name="connsiteY40" fmla="*/ 667820 h 883578"/>
              <a:gd name="connsiteX41" fmla="*/ 2013735 w 3431713"/>
              <a:gd name="connsiteY41" fmla="*/ 647272 h 883578"/>
              <a:gd name="connsiteX42" fmla="*/ 2065106 w 3431713"/>
              <a:gd name="connsiteY42" fmla="*/ 636998 h 883578"/>
              <a:gd name="connsiteX43" fmla="*/ 2106202 w 3431713"/>
              <a:gd name="connsiteY43" fmla="*/ 626724 h 883578"/>
              <a:gd name="connsiteX44" fmla="*/ 2157573 w 3431713"/>
              <a:gd name="connsiteY44" fmla="*/ 616450 h 883578"/>
              <a:gd name="connsiteX45" fmla="*/ 2219218 w 3431713"/>
              <a:gd name="connsiteY45" fmla="*/ 595901 h 883578"/>
              <a:gd name="connsiteX46" fmla="*/ 2270589 w 3431713"/>
              <a:gd name="connsiteY46" fmla="*/ 585627 h 883578"/>
              <a:gd name="connsiteX47" fmla="*/ 2321960 w 3431713"/>
              <a:gd name="connsiteY47" fmla="*/ 565079 h 883578"/>
              <a:gd name="connsiteX48" fmla="*/ 2414427 w 3431713"/>
              <a:gd name="connsiteY48" fmla="*/ 544531 h 883578"/>
              <a:gd name="connsiteX49" fmla="*/ 2517169 w 3431713"/>
              <a:gd name="connsiteY49" fmla="*/ 503434 h 883578"/>
              <a:gd name="connsiteX50" fmla="*/ 2558265 w 3431713"/>
              <a:gd name="connsiteY50" fmla="*/ 493160 h 883578"/>
              <a:gd name="connsiteX51" fmla="*/ 2589088 w 3431713"/>
              <a:gd name="connsiteY51" fmla="*/ 482886 h 883578"/>
              <a:gd name="connsiteX52" fmla="*/ 2671281 w 3431713"/>
              <a:gd name="connsiteY52" fmla="*/ 441789 h 883578"/>
              <a:gd name="connsiteX53" fmla="*/ 2712378 w 3431713"/>
              <a:gd name="connsiteY53" fmla="*/ 421241 h 883578"/>
              <a:gd name="connsiteX54" fmla="*/ 2763748 w 3431713"/>
              <a:gd name="connsiteY54" fmla="*/ 410967 h 883578"/>
              <a:gd name="connsiteX55" fmla="*/ 2794571 w 3431713"/>
              <a:gd name="connsiteY55" fmla="*/ 390418 h 883578"/>
              <a:gd name="connsiteX56" fmla="*/ 2876764 w 3431713"/>
              <a:gd name="connsiteY56" fmla="*/ 369870 h 883578"/>
              <a:gd name="connsiteX57" fmla="*/ 2969232 w 3431713"/>
              <a:gd name="connsiteY57" fmla="*/ 339047 h 883578"/>
              <a:gd name="connsiteX58" fmla="*/ 3010328 w 3431713"/>
              <a:gd name="connsiteY58" fmla="*/ 318499 h 883578"/>
              <a:gd name="connsiteX59" fmla="*/ 3041151 w 3431713"/>
              <a:gd name="connsiteY59" fmla="*/ 308225 h 883578"/>
              <a:gd name="connsiteX60" fmla="*/ 3102796 w 3431713"/>
              <a:gd name="connsiteY60" fmla="*/ 277403 h 883578"/>
              <a:gd name="connsiteX61" fmla="*/ 3123344 w 3431713"/>
              <a:gd name="connsiteY61" fmla="*/ 246580 h 883578"/>
              <a:gd name="connsiteX62" fmla="*/ 3174715 w 3431713"/>
              <a:gd name="connsiteY62" fmla="*/ 205483 h 883578"/>
              <a:gd name="connsiteX63" fmla="*/ 3195263 w 3431713"/>
              <a:gd name="connsiteY63" fmla="*/ 174661 h 883578"/>
              <a:gd name="connsiteX64" fmla="*/ 3256908 w 3431713"/>
              <a:gd name="connsiteY64" fmla="*/ 154113 h 883578"/>
              <a:gd name="connsiteX65" fmla="*/ 3277456 w 3431713"/>
              <a:gd name="connsiteY65" fmla="*/ 133564 h 883578"/>
              <a:gd name="connsiteX66" fmla="*/ 3339101 w 3431713"/>
              <a:gd name="connsiteY66" fmla="*/ 113016 h 883578"/>
              <a:gd name="connsiteX67" fmla="*/ 3400746 w 3431713"/>
              <a:gd name="connsiteY67" fmla="*/ 82194 h 883578"/>
              <a:gd name="connsiteX68" fmla="*/ 3421294 w 3431713"/>
              <a:gd name="connsiteY68" fmla="*/ 61645 h 883578"/>
              <a:gd name="connsiteX69" fmla="*/ 3431569 w 3431713"/>
              <a:gd name="connsiteY69" fmla="*/ 10274 h 883578"/>
              <a:gd name="connsiteX70" fmla="*/ 0 w 3431713"/>
              <a:gd name="connsiteY70" fmla="*/ 0 h 88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431713" h="883578">
                <a:moveTo>
                  <a:pt x="0" y="0"/>
                </a:moveTo>
                <a:lnTo>
                  <a:pt x="0" y="0"/>
                </a:lnTo>
                <a:cubicBezTo>
                  <a:pt x="6849" y="30823"/>
                  <a:pt x="12890" y="61836"/>
                  <a:pt x="20548" y="92468"/>
                </a:cubicBezTo>
                <a:cubicBezTo>
                  <a:pt x="23175" y="102974"/>
                  <a:pt x="25564" y="113823"/>
                  <a:pt x="30823" y="123290"/>
                </a:cubicBezTo>
                <a:cubicBezTo>
                  <a:pt x="42816" y="144878"/>
                  <a:pt x="71919" y="184935"/>
                  <a:pt x="71919" y="184935"/>
                </a:cubicBezTo>
                <a:cubicBezTo>
                  <a:pt x="75344" y="195209"/>
                  <a:pt x="76621" y="206471"/>
                  <a:pt x="82193" y="215758"/>
                </a:cubicBezTo>
                <a:cubicBezTo>
                  <a:pt x="94536" y="236329"/>
                  <a:pt x="116273" y="242033"/>
                  <a:pt x="133564" y="256854"/>
                </a:cubicBezTo>
                <a:cubicBezTo>
                  <a:pt x="195615" y="310041"/>
                  <a:pt x="148849" y="289347"/>
                  <a:pt x="205483" y="308225"/>
                </a:cubicBezTo>
                <a:cubicBezTo>
                  <a:pt x="208908" y="318499"/>
                  <a:pt x="210185" y="329761"/>
                  <a:pt x="215757" y="339047"/>
                </a:cubicBezTo>
                <a:cubicBezTo>
                  <a:pt x="220741" y="347353"/>
                  <a:pt x="230255" y="352032"/>
                  <a:pt x="236306" y="359596"/>
                </a:cubicBezTo>
                <a:cubicBezTo>
                  <a:pt x="244020" y="369238"/>
                  <a:pt x="250005" y="380144"/>
                  <a:pt x="256854" y="390418"/>
                </a:cubicBezTo>
                <a:cubicBezTo>
                  <a:pt x="263703" y="410966"/>
                  <a:pt x="272149" y="431050"/>
                  <a:pt x="277402" y="452063"/>
                </a:cubicBezTo>
                <a:cubicBezTo>
                  <a:pt x="280827" y="465762"/>
                  <a:pt x="279843" y="481411"/>
                  <a:pt x="287676" y="493160"/>
                </a:cubicBezTo>
                <a:cubicBezTo>
                  <a:pt x="324017" y="547672"/>
                  <a:pt x="333742" y="538564"/>
                  <a:pt x="380144" y="565079"/>
                </a:cubicBezTo>
                <a:cubicBezTo>
                  <a:pt x="390865" y="571205"/>
                  <a:pt x="399404" y="581291"/>
                  <a:pt x="410966" y="585627"/>
                </a:cubicBezTo>
                <a:cubicBezTo>
                  <a:pt x="427317" y="591759"/>
                  <a:pt x="445290" y="592113"/>
                  <a:pt x="462337" y="595901"/>
                </a:cubicBezTo>
                <a:cubicBezTo>
                  <a:pt x="476121" y="598964"/>
                  <a:pt x="489857" y="602297"/>
                  <a:pt x="503434" y="606176"/>
                </a:cubicBezTo>
                <a:cubicBezTo>
                  <a:pt x="582124" y="628660"/>
                  <a:pt x="484022" y="600974"/>
                  <a:pt x="565079" y="636998"/>
                </a:cubicBezTo>
                <a:cubicBezTo>
                  <a:pt x="584872" y="645795"/>
                  <a:pt x="606176" y="650697"/>
                  <a:pt x="626724" y="657546"/>
                </a:cubicBezTo>
                <a:cubicBezTo>
                  <a:pt x="670944" y="672286"/>
                  <a:pt x="647037" y="665193"/>
                  <a:pt x="698643" y="678095"/>
                </a:cubicBezTo>
                <a:cubicBezTo>
                  <a:pt x="708917" y="684944"/>
                  <a:pt x="718421" y="693121"/>
                  <a:pt x="729465" y="698643"/>
                </a:cubicBezTo>
                <a:cubicBezTo>
                  <a:pt x="749253" y="708537"/>
                  <a:pt x="781634" y="712608"/>
                  <a:pt x="801384" y="719191"/>
                </a:cubicBezTo>
                <a:cubicBezTo>
                  <a:pt x="818880" y="725023"/>
                  <a:pt x="835423" y="733437"/>
                  <a:pt x="852755" y="739740"/>
                </a:cubicBezTo>
                <a:cubicBezTo>
                  <a:pt x="873111" y="747142"/>
                  <a:pt x="896378" y="748274"/>
                  <a:pt x="914400" y="760288"/>
                </a:cubicBezTo>
                <a:cubicBezTo>
                  <a:pt x="924674" y="767137"/>
                  <a:pt x="935581" y="773122"/>
                  <a:pt x="945223" y="780836"/>
                </a:cubicBezTo>
                <a:cubicBezTo>
                  <a:pt x="952787" y="786887"/>
                  <a:pt x="957107" y="797053"/>
                  <a:pt x="965771" y="801385"/>
                </a:cubicBezTo>
                <a:cubicBezTo>
                  <a:pt x="1005345" y="821172"/>
                  <a:pt x="1070112" y="829315"/>
                  <a:pt x="1109609" y="842481"/>
                </a:cubicBezTo>
                <a:lnTo>
                  <a:pt x="1171254" y="863029"/>
                </a:lnTo>
                <a:cubicBezTo>
                  <a:pt x="1181528" y="866454"/>
                  <a:pt x="1191569" y="870677"/>
                  <a:pt x="1202076" y="873304"/>
                </a:cubicBezTo>
                <a:lnTo>
                  <a:pt x="1243173" y="883578"/>
                </a:lnTo>
                <a:cubicBezTo>
                  <a:pt x="1308243" y="880153"/>
                  <a:pt x="1373770" y="881732"/>
                  <a:pt x="1438382" y="873304"/>
                </a:cubicBezTo>
                <a:cubicBezTo>
                  <a:pt x="1453569" y="871323"/>
                  <a:pt x="1465401" y="858788"/>
                  <a:pt x="1479479" y="852755"/>
                </a:cubicBezTo>
                <a:cubicBezTo>
                  <a:pt x="1489433" y="848489"/>
                  <a:pt x="1500615" y="847324"/>
                  <a:pt x="1510301" y="842481"/>
                </a:cubicBezTo>
                <a:cubicBezTo>
                  <a:pt x="1521346" y="836959"/>
                  <a:pt x="1529562" y="826269"/>
                  <a:pt x="1541124" y="821933"/>
                </a:cubicBezTo>
                <a:cubicBezTo>
                  <a:pt x="1557475" y="815802"/>
                  <a:pt x="1575371" y="815084"/>
                  <a:pt x="1592494" y="811659"/>
                </a:cubicBezTo>
                <a:cubicBezTo>
                  <a:pt x="1689839" y="762985"/>
                  <a:pt x="1567321" y="819210"/>
                  <a:pt x="1695236" y="780836"/>
                </a:cubicBezTo>
                <a:cubicBezTo>
                  <a:pt x="1709906" y="776435"/>
                  <a:pt x="1721803" y="765131"/>
                  <a:pt x="1736333" y="760288"/>
                </a:cubicBezTo>
                <a:cubicBezTo>
                  <a:pt x="1752899" y="754766"/>
                  <a:pt x="1770580" y="753439"/>
                  <a:pt x="1787703" y="750014"/>
                </a:cubicBezTo>
                <a:cubicBezTo>
                  <a:pt x="1876030" y="691128"/>
                  <a:pt x="1764282" y="761723"/>
                  <a:pt x="1849348" y="719191"/>
                </a:cubicBezTo>
                <a:cubicBezTo>
                  <a:pt x="1920300" y="683716"/>
                  <a:pt x="1835739" y="709751"/>
                  <a:pt x="1921267" y="688369"/>
                </a:cubicBezTo>
                <a:cubicBezTo>
                  <a:pt x="1928117" y="681519"/>
                  <a:pt x="1933510" y="672804"/>
                  <a:pt x="1941816" y="667820"/>
                </a:cubicBezTo>
                <a:cubicBezTo>
                  <a:pt x="1951912" y="661763"/>
                  <a:pt x="2006623" y="648852"/>
                  <a:pt x="2013735" y="647272"/>
                </a:cubicBezTo>
                <a:cubicBezTo>
                  <a:pt x="2030782" y="643484"/>
                  <a:pt x="2048059" y="640786"/>
                  <a:pt x="2065106" y="636998"/>
                </a:cubicBezTo>
                <a:cubicBezTo>
                  <a:pt x="2078890" y="633935"/>
                  <a:pt x="2092418" y="629787"/>
                  <a:pt x="2106202" y="626724"/>
                </a:cubicBezTo>
                <a:cubicBezTo>
                  <a:pt x="2123249" y="622936"/>
                  <a:pt x="2140726" y="621045"/>
                  <a:pt x="2157573" y="616450"/>
                </a:cubicBezTo>
                <a:cubicBezTo>
                  <a:pt x="2178470" y="610751"/>
                  <a:pt x="2197979" y="600149"/>
                  <a:pt x="2219218" y="595901"/>
                </a:cubicBezTo>
                <a:cubicBezTo>
                  <a:pt x="2236342" y="592476"/>
                  <a:pt x="2253863" y="590645"/>
                  <a:pt x="2270589" y="585627"/>
                </a:cubicBezTo>
                <a:cubicBezTo>
                  <a:pt x="2288254" y="580328"/>
                  <a:pt x="2304464" y="570911"/>
                  <a:pt x="2321960" y="565079"/>
                </a:cubicBezTo>
                <a:cubicBezTo>
                  <a:pt x="2363485" y="551237"/>
                  <a:pt x="2369631" y="556748"/>
                  <a:pt x="2414427" y="544531"/>
                </a:cubicBezTo>
                <a:cubicBezTo>
                  <a:pt x="2549977" y="507562"/>
                  <a:pt x="2414714" y="541854"/>
                  <a:pt x="2517169" y="503434"/>
                </a:cubicBezTo>
                <a:cubicBezTo>
                  <a:pt x="2530390" y="498476"/>
                  <a:pt x="2544688" y="497039"/>
                  <a:pt x="2558265" y="493160"/>
                </a:cubicBezTo>
                <a:cubicBezTo>
                  <a:pt x="2568678" y="490185"/>
                  <a:pt x="2578814" y="486311"/>
                  <a:pt x="2589088" y="482886"/>
                </a:cubicBezTo>
                <a:cubicBezTo>
                  <a:pt x="2643667" y="446498"/>
                  <a:pt x="2595881" y="475299"/>
                  <a:pt x="2671281" y="441789"/>
                </a:cubicBezTo>
                <a:cubicBezTo>
                  <a:pt x="2685277" y="435569"/>
                  <a:pt x="2697848" y="426084"/>
                  <a:pt x="2712378" y="421241"/>
                </a:cubicBezTo>
                <a:cubicBezTo>
                  <a:pt x="2728944" y="415719"/>
                  <a:pt x="2746625" y="414392"/>
                  <a:pt x="2763748" y="410967"/>
                </a:cubicBezTo>
                <a:cubicBezTo>
                  <a:pt x="2774022" y="404117"/>
                  <a:pt x="2782966" y="394638"/>
                  <a:pt x="2794571" y="390418"/>
                </a:cubicBezTo>
                <a:cubicBezTo>
                  <a:pt x="2821112" y="380767"/>
                  <a:pt x="2851504" y="382499"/>
                  <a:pt x="2876764" y="369870"/>
                </a:cubicBezTo>
                <a:cubicBezTo>
                  <a:pt x="2933480" y="341513"/>
                  <a:pt x="2902843" y="352326"/>
                  <a:pt x="2969232" y="339047"/>
                </a:cubicBezTo>
                <a:cubicBezTo>
                  <a:pt x="2982931" y="332198"/>
                  <a:pt x="2996251" y="324532"/>
                  <a:pt x="3010328" y="318499"/>
                </a:cubicBezTo>
                <a:cubicBezTo>
                  <a:pt x="3020282" y="314233"/>
                  <a:pt x="3031464" y="313068"/>
                  <a:pt x="3041151" y="308225"/>
                </a:cubicBezTo>
                <a:cubicBezTo>
                  <a:pt x="3120819" y="268392"/>
                  <a:pt x="3025321" y="303227"/>
                  <a:pt x="3102796" y="277403"/>
                </a:cubicBezTo>
                <a:cubicBezTo>
                  <a:pt x="3109645" y="267129"/>
                  <a:pt x="3114613" y="255312"/>
                  <a:pt x="3123344" y="246580"/>
                </a:cubicBezTo>
                <a:cubicBezTo>
                  <a:pt x="3176751" y="193172"/>
                  <a:pt x="3134040" y="256326"/>
                  <a:pt x="3174715" y="205483"/>
                </a:cubicBezTo>
                <a:cubicBezTo>
                  <a:pt x="3182429" y="195841"/>
                  <a:pt x="3184792" y="181205"/>
                  <a:pt x="3195263" y="174661"/>
                </a:cubicBezTo>
                <a:cubicBezTo>
                  <a:pt x="3213631" y="163181"/>
                  <a:pt x="3256908" y="154113"/>
                  <a:pt x="3256908" y="154113"/>
                </a:cubicBezTo>
                <a:cubicBezTo>
                  <a:pt x="3263757" y="147263"/>
                  <a:pt x="3268792" y="137896"/>
                  <a:pt x="3277456" y="133564"/>
                </a:cubicBezTo>
                <a:cubicBezTo>
                  <a:pt x="3296829" y="123877"/>
                  <a:pt x="3321079" y="125030"/>
                  <a:pt x="3339101" y="113016"/>
                </a:cubicBezTo>
                <a:cubicBezTo>
                  <a:pt x="3378935" y="86461"/>
                  <a:pt x="3358210" y="96373"/>
                  <a:pt x="3400746" y="82194"/>
                </a:cubicBezTo>
                <a:cubicBezTo>
                  <a:pt x="3407595" y="75344"/>
                  <a:pt x="3416310" y="69951"/>
                  <a:pt x="3421294" y="61645"/>
                </a:cubicBezTo>
                <a:cubicBezTo>
                  <a:pt x="3433735" y="40910"/>
                  <a:pt x="3431569" y="31163"/>
                  <a:pt x="3431569" y="1027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46645" y="1471686"/>
            <a:ext cx="478816" cy="4292876"/>
          </a:xfrm>
          <a:prstGeom prst="rect">
            <a:avLst/>
          </a:prstGeom>
          <a:gradFill flip="none" rotWithShape="1">
            <a:gsLst>
              <a:gs pos="98000">
                <a:srgbClr val="FF0000"/>
              </a:gs>
              <a:gs pos="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62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95429" y="1822691"/>
            <a:ext cx="846762" cy="410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90°C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05638" y="5059202"/>
            <a:ext cx="846762" cy="4104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40°C</a:t>
            </a:r>
          </a:p>
        </p:txBody>
      </p:sp>
      <p:sp>
        <p:nvSpPr>
          <p:cNvPr id="16" name="Up-Down Arrow 15"/>
          <p:cNvSpPr/>
          <p:nvPr/>
        </p:nvSpPr>
        <p:spPr>
          <a:xfrm flipH="1">
            <a:off x="2764170" y="1783386"/>
            <a:ext cx="231632" cy="3654094"/>
          </a:xfrm>
          <a:prstGeom prst="up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93250" y="1450616"/>
            <a:ext cx="3160184" cy="156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11212" y="447545"/>
            <a:ext cx="38164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177,000 known mine entries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access to mine water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Thermal flasks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Hydrogen storage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Dropping weights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525"/>
          <a:stretch/>
        </p:blipFill>
        <p:spPr bwMode="auto">
          <a:xfrm>
            <a:off x="6104708" y="3041685"/>
            <a:ext cx="5840047" cy="324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24731" y="6281853"/>
            <a:ext cx="1480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Mine shaft survey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581" y="5754616"/>
            <a:ext cx="4955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Thermal storage in abandoned mine shafts</a:t>
            </a:r>
          </a:p>
        </p:txBody>
      </p:sp>
    </p:spTree>
    <p:extLst>
      <p:ext uri="{BB962C8B-B14F-4D97-AF65-F5344CB8AC3E}">
        <p14:creationId xmlns:p14="http://schemas.microsoft.com/office/powerpoint/2010/main" val="57710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570" y="0"/>
            <a:ext cx="11092542" cy="1325563"/>
          </a:xfrm>
        </p:spPr>
        <p:txBody>
          <a:bodyPr/>
          <a:lstStyle/>
          <a:p>
            <a:r>
              <a:rPr lang="en-GB" dirty="0"/>
              <a:t>Mine energy schemes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800077" y="1000105"/>
            <a:ext cx="4951324" cy="4786862"/>
            <a:chOff x="5054604" y="728259"/>
            <a:chExt cx="5907312" cy="561157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54604" y="1384930"/>
              <a:ext cx="5907312" cy="4954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9049541" y="728259"/>
              <a:ext cx="1857829" cy="2435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0" i="1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Dawdon MWTS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10163630" y="1698171"/>
              <a:ext cx="798286" cy="7982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ight Arrow 21"/>
            <p:cNvSpPr/>
            <p:nvPr/>
          </p:nvSpPr>
          <p:spPr bwMode="auto">
            <a:xfrm rot="3778720">
              <a:off x="9880395" y="1085015"/>
              <a:ext cx="749300" cy="5228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Straight Connector 22"/>
            <p:cNvCxnSpPr>
              <a:stCxn id="38" idx="2"/>
            </p:cNvCxnSpPr>
            <p:nvPr/>
          </p:nvCxnSpPr>
          <p:spPr>
            <a:xfrm flipH="1">
              <a:off x="10500360" y="2374901"/>
              <a:ext cx="1" cy="5977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149840" y="2701936"/>
              <a:ext cx="81915" cy="519419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8620760" y="3195484"/>
              <a:ext cx="1634286" cy="469736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648700" y="3630930"/>
              <a:ext cx="22860" cy="49911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161020" y="4625340"/>
              <a:ext cx="510540" cy="30480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7627620" y="4937760"/>
              <a:ext cx="548640" cy="15240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 flipV="1">
              <a:off x="7312660" y="4986020"/>
              <a:ext cx="383541" cy="10414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6802755" y="4409440"/>
              <a:ext cx="531495" cy="60071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6697979" y="3752850"/>
              <a:ext cx="121921" cy="67818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697980" y="3547110"/>
              <a:ext cx="937260" cy="23622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627620" y="3547110"/>
              <a:ext cx="91440" cy="582930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671560" y="4093046"/>
              <a:ext cx="0" cy="57039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10012558" y="2338151"/>
              <a:ext cx="446589" cy="146514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0101578" y="2556128"/>
              <a:ext cx="48262" cy="171387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38" idx="0"/>
            </p:cNvCxnSpPr>
            <p:nvPr/>
          </p:nvCxnSpPr>
          <p:spPr>
            <a:xfrm flipV="1">
              <a:off x="10500361" y="2168439"/>
              <a:ext cx="62412" cy="151852"/>
            </a:xfrm>
            <a:prstGeom prst="line">
              <a:avLst/>
            </a:prstGeom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 bwMode="auto">
            <a:xfrm>
              <a:off x="10456546" y="2320291"/>
              <a:ext cx="87630" cy="54610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8557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-38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31" y="1490757"/>
            <a:ext cx="3718194" cy="20914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78" y="3721089"/>
            <a:ext cx="3718847" cy="2065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581501">
            <a:off x="3485761" y="566968"/>
            <a:ext cx="64960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80" y="-256891"/>
            <a:ext cx="11092542" cy="1325563"/>
          </a:xfrm>
        </p:spPr>
        <p:txBody>
          <a:bodyPr/>
          <a:lstStyle/>
          <a:p>
            <a:r>
              <a:rPr lang="en-GB" dirty="0"/>
              <a:t>Strategic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Open Sans Light" panose="020B03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Open Sans Light" panose="020B0306030504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90439" y="664060"/>
            <a:ext cx="2617499" cy="1411409"/>
            <a:chOff x="6394774" y="162919"/>
            <a:chExt cx="2438015" cy="1411409"/>
          </a:xfrm>
        </p:grpSpPr>
        <p:sp>
          <p:nvSpPr>
            <p:cNvPr id="9" name="TextBox 65"/>
            <p:cNvSpPr txBox="1">
              <a:spLocks noChangeArrowheads="1"/>
            </p:cNvSpPr>
            <p:nvPr/>
          </p:nvSpPr>
          <p:spPr bwMode="auto">
            <a:xfrm>
              <a:off x="6394777" y="1136533"/>
              <a:ext cx="1657350" cy="430887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ts val="1200"/>
                </a:spcBef>
                <a:buFont typeface="Arial" pitchFamily="34" charset="0"/>
                <a:defRPr sz="2000">
                  <a:solidFill>
                    <a:srgbClr val="00AEEF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ts val="600"/>
                </a:spcBef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ts val="600"/>
                </a:spcBef>
                <a:buFont typeface="Arial" pitchFamily="34" charset="0"/>
                <a:buChar char="•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ts val="600"/>
                </a:spcBef>
                <a:buFont typeface="Arial" pitchFamily="34" charset="0"/>
                <a:buChar char="–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AutoNum type="arabicPeriod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AutoNum type="arabicPeriod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AutoNum type="arabicPeriod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AutoNum type="arabicPeriod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AutoNum type="arabicPeriod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Wind turbines – </a:t>
              </a:r>
              <a:r>
                <a:rPr kumimoji="0" lang="en-GB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+mn-cs"/>
                </a:rPr>
                <a:t>savings/income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94776" y="162919"/>
              <a:ext cx="2438013" cy="3846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94776" y="487457"/>
              <a:ext cx="2438013" cy="3846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Cooling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94776" y="811995"/>
              <a:ext cx="2438013" cy="3846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storage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394774" y="1189708"/>
              <a:ext cx="2438013" cy="38462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Grid balancing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90031" y="2245772"/>
            <a:ext cx="2617905" cy="1419290"/>
            <a:chOff x="6409306" y="1707654"/>
            <a:chExt cx="2438393" cy="1419290"/>
          </a:xfrm>
        </p:grpSpPr>
        <p:sp>
          <p:nvSpPr>
            <p:cNvPr id="15" name="Rectangle 14"/>
            <p:cNvSpPr/>
            <p:nvPr/>
          </p:nvSpPr>
          <p:spPr>
            <a:xfrm>
              <a:off x="6409686" y="1707654"/>
              <a:ext cx="2438013" cy="38462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Energy resilience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09308" y="2032192"/>
              <a:ext cx="2438013" cy="38462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Food resilience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409306" y="2356730"/>
              <a:ext cx="2438013" cy="38462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Water resilience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409306" y="2742324"/>
              <a:ext cx="2438013" cy="384620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Climate resilience</a:t>
              </a:r>
            </a:p>
          </p:txBody>
        </p:sp>
      </p:grpSp>
      <p:pic>
        <p:nvPicPr>
          <p:cNvPr id="27" name="Picture 2" descr="https://upload.wikimedia.org/wikipedia/commons/thumb/6/64/Edith_Avenue_in_Moss_Side.jpg/350px-Edith_Avenue_in_Moss_Side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5550408" y="4266511"/>
            <a:ext cx="2913888" cy="196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2490030" y="4277568"/>
            <a:ext cx="2617497" cy="1952828"/>
            <a:chOff x="7867894" y="4600408"/>
            <a:chExt cx="2617497" cy="1952828"/>
          </a:xfrm>
        </p:grpSpPr>
        <p:sp>
          <p:nvSpPr>
            <p:cNvPr id="20" name="Rectangle 19"/>
            <p:cNvSpPr/>
            <p:nvPr/>
          </p:nvSpPr>
          <p:spPr>
            <a:xfrm>
              <a:off x="7867894" y="5383860"/>
              <a:ext cx="2617497" cy="38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Employment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867894" y="5775586"/>
              <a:ext cx="2617497" cy="38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Resilient communities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867894" y="6168616"/>
              <a:ext cx="2617497" cy="38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Commercial advantage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867894" y="4992134"/>
              <a:ext cx="2617497" cy="38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Fuel poverty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867894" y="4600408"/>
              <a:ext cx="2617497" cy="3846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Supply chain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2490031" y="3667252"/>
            <a:ext cx="2617497" cy="38462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Flood resilience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8336" y="640598"/>
            <a:ext cx="2925960" cy="14652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1" t="35600" b="32133"/>
          <a:stretch/>
        </p:blipFill>
        <p:spPr>
          <a:xfrm>
            <a:off x="5550408" y="2267726"/>
            <a:ext cx="2913888" cy="17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3C059C-C14D-4253-B73A-2ED981EB60E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2908" y="628603"/>
            <a:ext cx="7709092" cy="6092872"/>
          </a:xfrm>
          <a:prstGeom prst="rect">
            <a:avLst/>
          </a:prstGeom>
          <a:noFill/>
          <a:ln w="762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13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narrow city street with cars parked on the side of a road&#10;&#10;Description automatically generated">
            <a:extLst>
              <a:ext uri="{FF2B5EF4-FFF2-40B4-BE49-F238E27FC236}">
                <a16:creationId xmlns:a16="http://schemas.microsoft.com/office/drawing/2014/main" id="{619D7341-5CAA-754C-9379-7814F0B5C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6F8F8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6F8F8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970158" y="511630"/>
            <a:ext cx="8184096" cy="3925134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 Black" panose="020B0A04020102020204"/>
                <a:ea typeface="+mj-ea"/>
                <a:cs typeface="+mj-cs"/>
              </a:rPr>
              <a:t>HotScot</a:t>
            </a:r>
          </a:p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-151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Unlocking minewater geothermal resources within former mining areas of Scotland’s Central Belt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PLACE OF USEFUL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581" y="511630"/>
            <a:ext cx="1865573" cy="1349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A3EDFD-4586-F54B-B7E5-90D3CB536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157" y="1917591"/>
            <a:ext cx="4847051" cy="51342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F2B938-B2D2-9C41-8E14-834FACBB7DAC}"/>
              </a:ext>
            </a:extLst>
          </p:cNvPr>
          <p:cNvSpPr txBox="1"/>
          <p:nvPr/>
        </p:nvSpPr>
        <p:spPr>
          <a:xfrm>
            <a:off x="985481" y="4824514"/>
            <a:ext cx="8184099" cy="26442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3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B431"/>
              </a:buClr>
              <a:buSzPct val="80000"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Mission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to transform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Scotland’s mining legacy from a liability into an asset: providing low cost, low carbon heating to homes and businesses. ​</a:t>
            </a:r>
          </a:p>
          <a:p>
            <a:pPr marL="0" marR="0" lvl="0" indent="0" algn="l" defTabSz="91433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CB431"/>
              </a:buClr>
              <a:buSzPct val="80000"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CB43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1148315" y="305893"/>
            <a:ext cx="1071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 Research and Innovation (UKRI)  Strength in Places Fund 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07AA79-82AB-9643-AD4C-18A46A8B4E1F}"/>
              </a:ext>
            </a:extLst>
          </p:cNvPr>
          <p:cNvSpPr txBox="1">
            <a:spLocks/>
          </p:cNvSpPr>
          <p:nvPr/>
        </p:nvSpPr>
        <p:spPr>
          <a:xfrm>
            <a:off x="1148315" y="1105787"/>
            <a:ext cx="5337544" cy="5446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“HotScot”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one of 17 projects to receive £50k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through the second round of SIPF</a:t>
            </a:r>
          </a:p>
          <a:p>
            <a:pPr marL="0" marR="0" lvl="0" indent="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Consortium can apply for up to 5 years funding of £10-50 million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Key objectives of Strength in Places are: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</a:p>
          <a:p>
            <a:pPr marL="800100" marR="0" lvl="1" indent="-342900" algn="l" defTabSz="4572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Contribute towards significant, relative regional economic growth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</a:p>
          <a:p>
            <a:pPr marL="800100" marR="0" lvl="1" indent="-342900" algn="l" defTabSz="4572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Excellent research and high-quality innovation completed</a:t>
            </a:r>
          </a:p>
          <a:p>
            <a:pPr marL="800100" marR="0" lvl="1" indent="-342900" algn="l" defTabSz="4572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enhance collaborations between local businesses, research organisations &amp; local leadership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</a:p>
          <a:p>
            <a:pPr marL="800100" marR="0" lvl="1" indent="-342900" algn="l" defTabSz="4572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To provide a robust evidence base </a:t>
            </a:r>
            <a:r>
              <a:rPr kumimoji="0" lang="en-GB" sz="21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around</a:t>
            </a:r>
            <a:r>
              <a:rPr kumimoji="0" lang="en-GB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the impact of locally targeted R&amp;D spending in the UK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Bid submitted Nov 2020; decision April 2021; project start Summer 2021 for 5 years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E73B87-9565-4090-B828-840A8E785E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867"/>
          <a:stretch/>
        </p:blipFill>
        <p:spPr>
          <a:xfrm>
            <a:off x="6656832" y="1105786"/>
            <a:ext cx="5535168" cy="5752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0C198-1271-8946-AAEC-E4D4788C8D06}"/>
              </a:ext>
            </a:extLst>
          </p:cNvPr>
          <p:cNvSpPr/>
          <p:nvPr/>
        </p:nvSpPr>
        <p:spPr>
          <a:xfrm>
            <a:off x="6238616" y="642444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5"/>
              </a:rPr>
              <a:t>https://www.ukri.org/funding/funding-opportunities/strength-in-places-fund/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6629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59378" y="0"/>
            <a:ext cx="129107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1294721" y="336459"/>
            <a:ext cx="5535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HotScot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Ambitions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807AA79-82AB-9643-AD4C-18A46A8B4E1F}"/>
              </a:ext>
            </a:extLst>
          </p:cNvPr>
          <p:cNvSpPr txBox="1">
            <a:spLocks/>
          </p:cNvSpPr>
          <p:nvPr/>
        </p:nvSpPr>
        <p:spPr>
          <a:xfrm>
            <a:off x="0" y="1086100"/>
            <a:ext cx="7317441" cy="4963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Creating a new industry, economic growth and prosperity for the Central Belt of Scotland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Taking on the challenge of low carbon, low cost heating to deliver on national and international climate and poverty targets.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Projects co-designed by the local communities and investing in people through jobs and skills creation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Creative and energy industries, academia, civic leadership, and local communities re-imagining our industrial legacy.</a:t>
            </a:r>
          </a:p>
          <a:p>
            <a:pPr marL="342900" marR="0" lvl="0" indent="-342900" algn="l" defTabSz="4572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Delivering real-world heating, cooling and energy storage with new products and services.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64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1053301" y="206102"/>
            <a:ext cx="10085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Opportunity for Minewater Geothermal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42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30E87E5-1E2B-4616-9BB0-C9244203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099D5-6576-4AAC-8B04-965E4490C6D5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2B2B2B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000" b="0" i="0" u="none" strike="noStrike" kern="1200" cap="none" spc="0" normalizeH="0" baseline="0" noProof="0">
              <a:ln>
                <a:noFill/>
              </a:ln>
              <a:solidFill>
                <a:srgbClr val="2B2B2B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C8BAF5-94DF-4333-BC29-7B372FE08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18" y="1023634"/>
            <a:ext cx="3179465" cy="4809799"/>
          </a:xfrm>
          <a:prstGeom prst="rect">
            <a:avLst/>
          </a:prstGeom>
          <a:ln w="28575">
            <a:solidFill>
              <a:srgbClr val="5B5B89"/>
            </a:solidFill>
          </a:ln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6AE5AB0-9D22-4BFA-B439-A78D730A21A0}"/>
              </a:ext>
            </a:extLst>
          </p:cNvPr>
          <p:cNvSpPr txBox="1">
            <a:spLocks/>
          </p:cNvSpPr>
          <p:nvPr/>
        </p:nvSpPr>
        <p:spPr>
          <a:xfrm>
            <a:off x="3994483" y="542740"/>
            <a:ext cx="7968213" cy="5674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Heating = 45% of energy use in the UK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85% of UK households and 65% of non-domestic buildings currently use natural gas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There is a significant coal mining legacy-beneath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25% of UK households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projected annual cost to decarbonise UK heating from 2019-2050 is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£15 billion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With robust legislation planned by SG enacted to meet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netzero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targets there is the potential for low carbon heat to create approx. 80,000 direct jobs and 120,000 indirect jobs by 2030 in Scotland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9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1042841" y="207013"/>
            <a:ext cx="5535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Key objectives of HotScot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EFE242-24EB-4C20-949A-59718345E042}"/>
              </a:ext>
            </a:extLst>
          </p:cNvPr>
          <p:cNvSpPr txBox="1"/>
          <p:nvPr/>
        </p:nvSpPr>
        <p:spPr>
          <a:xfrm>
            <a:off x="964018" y="1058846"/>
            <a:ext cx="11227981" cy="6232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marR="0" lvl="0" indent="-4572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Delivery of at least three new minewater heating/cooling/heat storage schemes 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Deliver infrastructure into a variety of mine types and vintages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Heat networks / energy centres with a variety of domestic and commercial end-users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Co-construct the designs with local communities, with ongoing access for researchers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Establish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what works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  demand-side satisfaction surveys and economic impact monitoring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Research and innovation to de-risk minewater heating/cooling/heat storage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Smart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new sensors, data analytics and modelling to optimise energy delivery, track, predict and improve system maintenance, efficiency and demand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First-in-the-world integrated mine energy storage and balancing of heat and coolth requirements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Breaking down regulatory, financial and policy barriers to deployment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Right-sized monitoring strategies and tools to inform operational bounds and mitigate risks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New definitions of minewater plays to enable replicable subsurface appraisal and development approaches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Open access database of geothermal system and heat network data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Best practice stakeholder guidelines for new and retrofit minewater developments</a:t>
            </a:r>
          </a:p>
          <a:p>
            <a:pPr marL="800100" marR="0" lvl="1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Ensuring legacy and sustainability of minewater sector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​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&amp;quot"/>
              <a:ea typeface="+mn-ea"/>
              <a:cs typeface="+mn-cs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900" b="0" i="0" u="none" strike="noStrike" kern="1200" cap="none" spc="0" normalizeH="0" baseline="0" noProof="0" dirty="0">
              <a:ln>
                <a:noFill/>
              </a:ln>
              <a:solidFill>
                <a:srgbClr val="2B2B2B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7177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427773" y="304800"/>
            <a:ext cx="523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Joining the webinar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DF6D17-7872-3F4B-A893-2382F23FA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535" y="1868890"/>
            <a:ext cx="3826110" cy="39725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6A7E9EA-B15C-3944-BD0E-997333C8A9DC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64F23-DD87-7544-99F3-85291522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9F72C72-FBF0-164F-901F-92C1EF3339D0}"/>
              </a:ext>
            </a:extLst>
          </p:cNvPr>
          <p:cNvSpPr txBox="1">
            <a:spLocks/>
          </p:cNvSpPr>
          <p:nvPr/>
        </p:nvSpPr>
        <p:spPr>
          <a:xfrm>
            <a:off x="427773" y="1325834"/>
            <a:ext cx="5535168" cy="432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If you’d rather join us via telephone, feel free to do so: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Locate your audio pane.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‘telephone’ from the options.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will then be prompted, on screen, with the telephone number and access pin.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296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7B818B6-82F5-4F7A-9064-1479A72996D3}"/>
              </a:ext>
            </a:extLst>
          </p:cNvPr>
          <p:cNvSpPr txBox="1"/>
          <p:nvPr/>
        </p:nvSpPr>
        <p:spPr>
          <a:xfrm>
            <a:off x="195064" y="848093"/>
            <a:ext cx="8867273" cy="31085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HotScot 5 year project envelope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ADF677-8EFF-4E24-B3CC-59E6A1F953B7}"/>
              </a:ext>
            </a:extLst>
          </p:cNvPr>
          <p:cNvSpPr txBox="1"/>
          <p:nvPr/>
        </p:nvSpPr>
        <p:spPr>
          <a:xfrm>
            <a:off x="928991" y="1344955"/>
            <a:ext cx="252663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Small project 1-2 years*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DDF666-C30A-4F39-8EED-8BB3772DBD00}"/>
              </a:ext>
            </a:extLst>
          </p:cNvPr>
          <p:cNvCxnSpPr>
            <a:cxnSpLocks/>
          </p:cNvCxnSpPr>
          <p:nvPr/>
        </p:nvCxnSpPr>
        <p:spPr>
          <a:xfrm flipV="1">
            <a:off x="1434316" y="1627783"/>
            <a:ext cx="0" cy="190335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8A04B3-0404-4C46-B043-B94286B44C77}"/>
              </a:ext>
            </a:extLst>
          </p:cNvPr>
          <p:cNvSpPr txBox="1"/>
          <p:nvPr/>
        </p:nvSpPr>
        <p:spPr>
          <a:xfrm>
            <a:off x="195063" y="1339445"/>
            <a:ext cx="7339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50EDF4-C8B8-485B-8712-4EA43F74E023}"/>
              </a:ext>
            </a:extLst>
          </p:cNvPr>
          <p:cNvSpPr txBox="1"/>
          <p:nvPr/>
        </p:nvSpPr>
        <p:spPr>
          <a:xfrm>
            <a:off x="3455622" y="1344955"/>
            <a:ext cx="8522367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Operational phase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6CAD9-96D8-4067-9400-ACE95EB54E63}"/>
              </a:ext>
            </a:extLst>
          </p:cNvPr>
          <p:cNvSpPr txBox="1"/>
          <p:nvPr/>
        </p:nvSpPr>
        <p:spPr>
          <a:xfrm>
            <a:off x="6968842" y="1895861"/>
            <a:ext cx="5009148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Operational phase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99C138E-84D4-4E45-965C-0455443F92B8}"/>
              </a:ext>
            </a:extLst>
          </p:cNvPr>
          <p:cNvCxnSpPr>
            <a:cxnSpLocks/>
          </p:cNvCxnSpPr>
          <p:nvPr/>
        </p:nvCxnSpPr>
        <p:spPr>
          <a:xfrm flipV="1">
            <a:off x="10879104" y="2147503"/>
            <a:ext cx="0" cy="207095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E7BD87-82C1-4D3C-BF41-7ED67D613803}"/>
              </a:ext>
            </a:extLst>
          </p:cNvPr>
          <p:cNvCxnSpPr>
            <a:cxnSpLocks/>
          </p:cNvCxnSpPr>
          <p:nvPr/>
        </p:nvCxnSpPr>
        <p:spPr>
          <a:xfrm flipV="1">
            <a:off x="9924599" y="1565661"/>
            <a:ext cx="0" cy="265279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0A5AD4B-E260-480C-B65D-6B5998CBD584}"/>
              </a:ext>
            </a:extLst>
          </p:cNvPr>
          <p:cNvCxnSpPr>
            <a:cxnSpLocks/>
          </p:cNvCxnSpPr>
          <p:nvPr/>
        </p:nvCxnSpPr>
        <p:spPr>
          <a:xfrm flipV="1">
            <a:off x="816695" y="1627783"/>
            <a:ext cx="0" cy="190335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51FA245-4BCA-4131-A307-56A4DB9CE20E}"/>
              </a:ext>
            </a:extLst>
          </p:cNvPr>
          <p:cNvSpPr txBox="1"/>
          <p:nvPr/>
        </p:nvSpPr>
        <p:spPr>
          <a:xfrm>
            <a:off x="114300" y="4987641"/>
            <a:ext cx="11963400" cy="175432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*length of construction phase at a site vary – many are part-way along the development pathway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✣ transition date from Capital to Operational phase tbc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Capital costs to be part-funded from SIPF with as much co-funding as possible – details tbc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Construction phase research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segues into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operational stage research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ongoing research funded by future R&amp;I funding and collaborations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Arrows represent research at all stages of the site planning, construction and operations.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95F807-CA19-4DA7-9C22-55D31A777738}"/>
              </a:ext>
            </a:extLst>
          </p:cNvPr>
          <p:cNvSpPr txBox="1"/>
          <p:nvPr/>
        </p:nvSpPr>
        <p:spPr>
          <a:xfrm>
            <a:off x="309971" y="2986518"/>
            <a:ext cx="865611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HotScot research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EACAFC-6884-4C6B-AF92-C4C05A762DFA}"/>
              </a:ext>
            </a:extLst>
          </p:cNvPr>
          <p:cNvSpPr txBox="1"/>
          <p:nvPr/>
        </p:nvSpPr>
        <p:spPr>
          <a:xfrm>
            <a:off x="10072991" y="2455369"/>
            <a:ext cx="1905000" cy="338554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Operational phase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DDF225-9B6D-4887-9909-966767A13B48}"/>
              </a:ext>
            </a:extLst>
          </p:cNvPr>
          <p:cNvSpPr txBox="1"/>
          <p:nvPr/>
        </p:nvSpPr>
        <p:spPr>
          <a:xfrm flipH="1">
            <a:off x="3287034" y="1042100"/>
            <a:ext cx="495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✣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026B30-4667-4613-97E0-84904C4F55B8}"/>
              </a:ext>
            </a:extLst>
          </p:cNvPr>
          <p:cNvCxnSpPr>
            <a:cxnSpLocks/>
          </p:cNvCxnSpPr>
          <p:nvPr/>
        </p:nvCxnSpPr>
        <p:spPr>
          <a:xfrm flipV="1">
            <a:off x="7626568" y="2147503"/>
            <a:ext cx="0" cy="13836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00B5F2F-9CF0-4E44-BA6E-574FC9C9EA6B}"/>
              </a:ext>
            </a:extLst>
          </p:cNvPr>
          <p:cNvCxnSpPr>
            <a:cxnSpLocks/>
          </p:cNvCxnSpPr>
          <p:nvPr/>
        </p:nvCxnSpPr>
        <p:spPr>
          <a:xfrm flipV="1">
            <a:off x="3993032" y="1640996"/>
            <a:ext cx="0" cy="190335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4B75A1D-B87C-4765-989E-AF20D1F71625}"/>
              </a:ext>
            </a:extLst>
          </p:cNvPr>
          <p:cNvSpPr txBox="1"/>
          <p:nvPr/>
        </p:nvSpPr>
        <p:spPr>
          <a:xfrm>
            <a:off x="2354065" y="1904462"/>
            <a:ext cx="4614777" cy="338554"/>
          </a:xfrm>
          <a:prstGeom prst="rect">
            <a:avLst/>
          </a:prstGeom>
          <a:solidFill>
            <a:srgbClr val="C9BBF8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 project 2-4 years*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1E6181-02ED-49DD-8FB1-642BF16B93F0}"/>
              </a:ext>
            </a:extLst>
          </p:cNvPr>
          <p:cNvSpPr txBox="1"/>
          <p:nvPr/>
        </p:nvSpPr>
        <p:spPr>
          <a:xfrm>
            <a:off x="3329898" y="2463970"/>
            <a:ext cx="6743092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Large complex project 4-7+ years *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D833837-1D31-4F0B-8670-01CE242B148F}"/>
              </a:ext>
            </a:extLst>
          </p:cNvPr>
          <p:cNvCxnSpPr>
            <a:cxnSpLocks/>
          </p:cNvCxnSpPr>
          <p:nvPr/>
        </p:nvCxnSpPr>
        <p:spPr>
          <a:xfrm flipV="1">
            <a:off x="2825969" y="2027189"/>
            <a:ext cx="0" cy="150394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00FA7C8-A2CB-40E2-BE37-5F84CE70DEE3}"/>
              </a:ext>
            </a:extLst>
          </p:cNvPr>
          <p:cNvCxnSpPr>
            <a:cxnSpLocks/>
          </p:cNvCxnSpPr>
          <p:nvPr/>
        </p:nvCxnSpPr>
        <p:spPr>
          <a:xfrm flipV="1">
            <a:off x="4530442" y="2592672"/>
            <a:ext cx="0" cy="9384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4697AEF-9FEF-414B-A7FD-A0FA2AEA536B}"/>
              </a:ext>
            </a:extLst>
          </p:cNvPr>
          <p:cNvCxnSpPr>
            <a:cxnSpLocks/>
          </p:cNvCxnSpPr>
          <p:nvPr/>
        </p:nvCxnSpPr>
        <p:spPr>
          <a:xfrm flipV="1">
            <a:off x="9475421" y="2592673"/>
            <a:ext cx="0" cy="16717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662FCA5-D1B7-4BEC-B0C1-63CFD678DC84}"/>
              </a:ext>
            </a:extLst>
          </p:cNvPr>
          <p:cNvCxnSpPr>
            <a:cxnSpLocks/>
          </p:cNvCxnSpPr>
          <p:nvPr/>
        </p:nvCxnSpPr>
        <p:spPr>
          <a:xfrm flipV="1">
            <a:off x="11833610" y="2816099"/>
            <a:ext cx="0" cy="14023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7FC357D-C79E-4FDA-92C8-442F660F76FB}"/>
              </a:ext>
            </a:extLst>
          </p:cNvPr>
          <p:cNvSpPr txBox="1"/>
          <p:nvPr/>
        </p:nvSpPr>
        <p:spPr>
          <a:xfrm>
            <a:off x="652264" y="3531135"/>
            <a:ext cx="831382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Site appraisal, construction and operational data freely available via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UKGEOS.ac.uk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data portal (subject to data sharing agreements)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66BBE4-195A-4B75-8DE2-CF2F8ED83D4A}"/>
              </a:ext>
            </a:extLst>
          </p:cNvPr>
          <p:cNvSpPr txBox="1"/>
          <p:nvPr/>
        </p:nvSpPr>
        <p:spPr>
          <a:xfrm>
            <a:off x="4628700" y="4218456"/>
            <a:ext cx="734928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Future funded research and innovation – world-leading national capacity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42999A-7C88-4C76-B912-E18BB9602BDB}"/>
              </a:ext>
            </a:extLst>
          </p:cNvPr>
          <p:cNvSpPr txBox="1"/>
          <p:nvPr/>
        </p:nvSpPr>
        <p:spPr>
          <a:xfrm>
            <a:off x="6660034" y="728738"/>
            <a:ext cx="531795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New commercial sites unlocked by HotScot 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Wingdings" pitchFamily="2" charset="2"/>
              </a:rPr>
              <a:t>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F788B7-8D09-46E9-B027-59D93EFE6586}"/>
              </a:ext>
            </a:extLst>
          </p:cNvPr>
          <p:cNvSpPr txBox="1"/>
          <p:nvPr/>
        </p:nvSpPr>
        <p:spPr>
          <a:xfrm>
            <a:off x="195064" y="1910730"/>
            <a:ext cx="215566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 phase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66FBB6D-2866-4C29-93E6-5AEC5B317D31}"/>
              </a:ext>
            </a:extLst>
          </p:cNvPr>
          <p:cNvCxnSpPr>
            <a:cxnSpLocks/>
          </p:cNvCxnSpPr>
          <p:nvPr/>
        </p:nvCxnSpPr>
        <p:spPr>
          <a:xfrm flipV="1">
            <a:off x="2136158" y="2027189"/>
            <a:ext cx="0" cy="150394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FAE53-BC93-447F-B145-BB2AFDB9C982}"/>
              </a:ext>
            </a:extLst>
          </p:cNvPr>
          <p:cNvSpPr txBox="1"/>
          <p:nvPr/>
        </p:nvSpPr>
        <p:spPr>
          <a:xfrm>
            <a:off x="195063" y="2455369"/>
            <a:ext cx="3134813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Planning phase 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0AC692B-85EB-4BEF-89F4-89620D4B186A}"/>
              </a:ext>
            </a:extLst>
          </p:cNvPr>
          <p:cNvCxnSpPr>
            <a:cxnSpLocks/>
          </p:cNvCxnSpPr>
          <p:nvPr/>
        </p:nvCxnSpPr>
        <p:spPr>
          <a:xfrm flipV="1">
            <a:off x="3142655" y="2592672"/>
            <a:ext cx="0" cy="93846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0C46864-B0C0-401F-A51D-2CE640DA56D2}"/>
              </a:ext>
            </a:extLst>
          </p:cNvPr>
          <p:cNvSpPr txBox="1"/>
          <p:nvPr/>
        </p:nvSpPr>
        <p:spPr>
          <a:xfrm>
            <a:off x="195063" y="2986022"/>
            <a:ext cx="8867273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HotScot research (with Glasgow, Heriot Watt, Stirling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Edinburgh?)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BDD039-E838-4A15-AE76-A1C04F5B898A}"/>
              </a:ext>
            </a:extLst>
          </p:cNvPr>
          <p:cNvSpPr txBox="1"/>
          <p:nvPr/>
        </p:nvSpPr>
        <p:spPr>
          <a:xfrm>
            <a:off x="1166276" y="135259"/>
            <a:ext cx="55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Anticipated project timeline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42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76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1079029" y="188442"/>
            <a:ext cx="55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Industry-academic partnership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42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9C148-4DB1-6B45-92D3-FCFCF9CE3C02}"/>
              </a:ext>
            </a:extLst>
          </p:cNvPr>
          <p:cNvSpPr/>
          <p:nvPr/>
        </p:nvSpPr>
        <p:spPr>
          <a:xfrm rot="10800000">
            <a:off x="8750689" y="5992052"/>
            <a:ext cx="3172505" cy="856394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690990-5810-47CD-B0EF-3D6699D97FA5}"/>
              </a:ext>
            </a:extLst>
          </p:cNvPr>
          <p:cNvSpPr txBox="1"/>
          <p:nvPr/>
        </p:nvSpPr>
        <p:spPr>
          <a:xfrm>
            <a:off x="1041991" y="1004913"/>
            <a:ext cx="4826028" cy="56015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Existing sector supply chain 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Technology developers (e.g. sensors) 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Energy supply companies (major -&gt; locally owned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Heating and cooling end users (e.g. local authorities, housing developers)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Creative industries - </a:t>
            </a:r>
            <a:r>
              <a:rPr kumimoji="0" lang="en-GB" sz="2000" b="0" i="1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Reimagining low-carbon heating and cooling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Leveraging independent best in field research and innovation </a:t>
            </a: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Develop market for minewater heating, cooling and storage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33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2B2B2B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2B2B2B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Calibri" panose="020F0502020204030204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BE72F7E-CF1B-4844-A977-546AA9D36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577" y="5084093"/>
            <a:ext cx="1800225" cy="75247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B7BB227E-B4D8-3040-8873-59A3BFAA1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340" y="4992829"/>
            <a:ext cx="2008781" cy="74399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39EA0D-247C-9D40-9C0F-F61ADBF58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969" y="605211"/>
            <a:ext cx="1800225" cy="704850"/>
          </a:xfrm>
          <a:prstGeom prst="rect">
            <a:avLst/>
          </a:prstGeom>
        </p:spPr>
      </p:pic>
      <p:pic>
        <p:nvPicPr>
          <p:cNvPr id="13" name="Picture 12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5E03A3A5-E8AF-FA41-9A58-0099630DE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9260" y="4220457"/>
            <a:ext cx="1341731" cy="667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FA006C-7EEE-C148-81F3-F81EA37A6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1" y="808279"/>
            <a:ext cx="1800225" cy="37147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2223EBAB-E953-2C4B-AF3C-F09FC7F4C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1115" y="1452707"/>
            <a:ext cx="1800225" cy="666750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C1D1FCDF-AEC8-4E4C-B3EF-FDF2FD06B5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1520645"/>
            <a:ext cx="1800225" cy="561975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22B58A-C24F-0143-A9D5-84368343A6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6231" y="1464386"/>
            <a:ext cx="1579149" cy="809413"/>
          </a:xfrm>
          <a:prstGeom prst="rect">
            <a:avLst/>
          </a:prstGeom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6CCF7B-80C8-B744-81AF-F67FCF244F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3832" y="717791"/>
            <a:ext cx="1800225" cy="55245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4888635E-3000-8043-8DC4-2F4AC68DE2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9283" y="3939109"/>
            <a:ext cx="1602561" cy="856395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B9F44132-8511-E74C-9426-51F5E231A3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8518" y="3957167"/>
            <a:ext cx="1235552" cy="895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89731-0153-6641-B143-D0DEA8E322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64881" y="4231226"/>
            <a:ext cx="1601788" cy="39704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09CB72-CC88-FC47-83BE-06846FE6E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568" y="5217352"/>
            <a:ext cx="17399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6E1C25-DBFB-5947-86A7-4F52CBD423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7875" y="2175660"/>
            <a:ext cx="22225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4E1AE-ECAB-994C-A481-864A5D949216}"/>
              </a:ext>
            </a:extLst>
          </p:cNvPr>
          <p:cNvSpPr txBox="1"/>
          <p:nvPr/>
        </p:nvSpPr>
        <p:spPr>
          <a:xfrm>
            <a:off x="1022941" y="5736822"/>
            <a:ext cx="5386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214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Any questions? </a:t>
            </a:r>
          </a:p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214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Contact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214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civeng-hotscot@strath.ac.uk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9214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171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6F8F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6F8F8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6F8F8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>
                <a:ln>
                  <a:noFill/>
                </a:ln>
                <a:solidFill>
                  <a:srgbClr val="F6F8F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THE PLACE OF USEFUL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781222-DB4E-4541-BEB5-CEB6BFF74AD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46" y="1360365"/>
            <a:ext cx="5717706" cy="413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47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BDE4888A-FDA4-4349-BEEC-778198E3CF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9" b="23394"/>
          <a:stretch/>
        </p:blipFill>
        <p:spPr>
          <a:xfrm>
            <a:off x="2204" y="0"/>
            <a:ext cx="12187592" cy="6858000"/>
          </a:xfrm>
          <a:prstGeom prst="rect">
            <a:avLst/>
          </a:prstGeom>
        </p:spPr>
      </p:pic>
      <p:sp>
        <p:nvSpPr>
          <p:cNvPr id="3" name="FLD_PresentationTitle_2">
            <a:extLst>
              <a:ext uri="{FF2B5EF4-FFF2-40B4-BE49-F238E27FC236}">
                <a16:creationId xmlns:a16="http://schemas.microsoft.com/office/drawing/2014/main" id="{2264CFE6-C3E4-4051-923B-0978D381C4F7}"/>
              </a:ext>
            </a:extLst>
          </p:cNvPr>
          <p:cNvSpPr>
            <a:spLocks noGrp="1"/>
          </p:cNvSpPr>
          <p:nvPr>
            <p:ph type="subTitle" sz="quarter" idx="1"/>
          </p:nvPr>
        </p:nvSpPr>
        <p:spPr>
          <a:xfrm>
            <a:off x="379489" y="320615"/>
            <a:ext cx="11495879" cy="1155715"/>
          </a:xfrm>
          <a:prstGeom prst="roundRect">
            <a:avLst>
              <a:gd name="adj" fmla="val 7507"/>
            </a:avLst>
          </a:prstGeom>
          <a:solidFill>
            <a:schemeClr val="accent6"/>
          </a:solidFill>
        </p:spPr>
        <p:txBody>
          <a:bodyPr vert="horz" wrap="square" lIns="107975" tIns="107975" rIns="107975" bIns="107975" numCol="1" anchor="t" anchorCtr="0" compatLnSpc="1">
            <a:prstTxWarp prst="textNoShape">
              <a:avLst/>
            </a:prstTxWarp>
          </a:bodyPr>
          <a:lstStyle/>
          <a:p>
            <a:r>
              <a:rPr lang="en-GB" sz="2799" dirty="0"/>
              <a:t>Overview of potential commercial opportunities for </a:t>
            </a:r>
            <a:r>
              <a:rPr lang="en-GB" sz="2799" dirty="0" err="1"/>
              <a:t>HotScot</a:t>
            </a:r>
            <a:r>
              <a:rPr lang="en-GB" sz="2799" dirty="0"/>
              <a:t> and </a:t>
            </a:r>
            <a:r>
              <a:rPr lang="en-GB" sz="2799" dirty="0" err="1"/>
              <a:t>minewater</a:t>
            </a:r>
            <a:r>
              <a:rPr lang="en-GB" sz="2799" dirty="0"/>
              <a:t> geothermal</a:t>
            </a:r>
          </a:p>
        </p:txBody>
      </p:sp>
      <p:sp>
        <p:nvSpPr>
          <p:cNvPr id="7" name="FLD_PresentationTitle_2">
            <a:extLst>
              <a:ext uri="{FF2B5EF4-FFF2-40B4-BE49-F238E27FC236}">
                <a16:creationId xmlns:a16="http://schemas.microsoft.com/office/drawing/2014/main" id="{8E8F3A10-2097-45D8-95EE-506ED6D44CF8}"/>
              </a:ext>
            </a:extLst>
          </p:cNvPr>
          <p:cNvSpPr txBox="1">
            <a:spLocks/>
          </p:cNvSpPr>
          <p:nvPr/>
        </p:nvSpPr>
        <p:spPr bwMode="auto">
          <a:xfrm>
            <a:off x="8157347" y="5760837"/>
            <a:ext cx="3718022" cy="885167"/>
          </a:xfrm>
          <a:prstGeom prst="roundRect">
            <a:avLst>
              <a:gd name="adj" fmla="val 7507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7975" tIns="107975" rIns="107975" bIns="107975" numCol="1" anchor="t" anchorCtr="0" compatLnSpc="1">
            <a:prstTxWarp prst="textNoShape">
              <a:avLst/>
            </a:prstTxWarp>
          </a:bodyPr>
          <a:lstStyle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sz="4800" b="1" kern="1200" cap="all" spc="-150" baseline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4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10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0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098"/>
            <a:r>
              <a:rPr lang="en-GB" sz="1400" dirty="0">
                <a:solidFill>
                  <a:srgbClr val="009DF0"/>
                </a:solidFill>
              </a:rPr>
              <a:t>PAUL STEEN</a:t>
            </a:r>
          </a:p>
          <a:p>
            <a:pPr algn="r" defTabSz="457098"/>
            <a:r>
              <a:rPr lang="en-GB" sz="1400" dirty="0">
                <a:solidFill>
                  <a:srgbClr val="009DF0"/>
                </a:solidFill>
                <a:hlinkClick r:id="rId3"/>
              </a:rPr>
              <a:t>Paul.steen@Ramboll.co.uk</a:t>
            </a:r>
            <a:endParaRPr lang="en-GB" sz="1400" dirty="0">
              <a:solidFill>
                <a:srgbClr val="009DF0"/>
              </a:solidFill>
            </a:endParaRPr>
          </a:p>
          <a:p>
            <a:pPr algn="r" defTabSz="457098"/>
            <a:r>
              <a:rPr lang="en-GB" sz="1400" dirty="0">
                <a:solidFill>
                  <a:srgbClr val="009DF0"/>
                </a:solidFill>
              </a:rPr>
              <a:t>07970 615407</a:t>
            </a:r>
          </a:p>
        </p:txBody>
      </p:sp>
    </p:spTree>
    <p:extLst>
      <p:ext uri="{BB962C8B-B14F-4D97-AF65-F5344CB8AC3E}">
        <p14:creationId xmlns:p14="http://schemas.microsoft.com/office/powerpoint/2010/main" val="3102986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ardrop 16">
            <a:extLst>
              <a:ext uri="{FF2B5EF4-FFF2-40B4-BE49-F238E27FC236}">
                <a16:creationId xmlns:a16="http://schemas.microsoft.com/office/drawing/2014/main" id="{866C8477-B226-467D-9B2A-157D0FBAEA1F}"/>
              </a:ext>
            </a:extLst>
          </p:cNvPr>
          <p:cNvSpPr/>
          <p:nvPr/>
        </p:nvSpPr>
        <p:spPr>
          <a:xfrm rot="2700000">
            <a:off x="8147729" y="1571916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96EC114-9302-45D9-BA55-02B24E987AFD}"/>
              </a:ext>
            </a:extLst>
          </p:cNvPr>
          <p:cNvSpPr/>
          <p:nvPr/>
        </p:nvSpPr>
        <p:spPr>
          <a:xfrm>
            <a:off x="8193913" y="1618053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64" tIns="194084" rIns="194583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Heat Networks (Scotland) Bill introduced before parliament (2020)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844B5E-8E3A-44BD-8F69-74A892D89DD4}"/>
              </a:ext>
            </a:extLst>
          </p:cNvPr>
          <p:cNvSpPr/>
          <p:nvPr/>
        </p:nvSpPr>
        <p:spPr>
          <a:xfrm>
            <a:off x="8193913" y="2976684"/>
            <a:ext cx="1532230" cy="756032"/>
          </a:xfrm>
          <a:custGeom>
            <a:avLst/>
            <a:gdLst>
              <a:gd name="connsiteX0" fmla="*/ 0 w 1287200"/>
              <a:gd name="connsiteY0" fmla="*/ 0 h 756207"/>
              <a:gd name="connsiteX1" fmla="*/ 1287200 w 1287200"/>
              <a:gd name="connsiteY1" fmla="*/ 0 h 756207"/>
              <a:gd name="connsiteX2" fmla="*/ 1287200 w 1287200"/>
              <a:gd name="connsiteY2" fmla="*/ 756207 h 756207"/>
              <a:gd name="connsiteX3" fmla="*/ 0 w 1287200"/>
              <a:gd name="connsiteY3" fmla="*/ 756207 h 756207"/>
              <a:gd name="connsiteX4" fmla="*/ 0 w 1287200"/>
              <a:gd name="connsiteY4" fmla="*/ 0 h 75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756207">
                <a:moveTo>
                  <a:pt x="0" y="0"/>
                </a:moveTo>
                <a:lnTo>
                  <a:pt x="1287200" y="0"/>
                </a:lnTo>
                <a:lnTo>
                  <a:pt x="1287200" y="756207"/>
                </a:lnTo>
                <a:lnTo>
                  <a:pt x="0" y="756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64" tIns="26664" rIns="26664" bIns="26664" numCol="1" spcCol="1270" anchor="t" anchorCtr="0">
            <a:noAutofit/>
          </a:bodyPr>
          <a:lstStyle/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Heat Networks, Consultation on Market Framework, 2020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Significant updates to Scotland Heat Map, 2020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Green Heat Networks Fund, 2022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Reduce emissions by 75% by 2030</a:t>
            </a:r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id="{20C18FFA-AB4A-4A72-800F-37F016AAF23E}"/>
              </a:ext>
            </a:extLst>
          </p:cNvPr>
          <p:cNvSpPr/>
          <p:nvPr/>
        </p:nvSpPr>
        <p:spPr>
          <a:xfrm rot="2700000">
            <a:off x="6611653" y="1565825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735F0A6-AD93-41D2-BF35-D2C761DC1E67}"/>
              </a:ext>
            </a:extLst>
          </p:cNvPr>
          <p:cNvSpPr/>
          <p:nvPr/>
        </p:nvSpPr>
        <p:spPr>
          <a:xfrm>
            <a:off x="6657837" y="1611961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64" tIns="194084" rIns="194583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The future of energy in Scotland: Scottish Energy Strategy (2019)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B485A-2197-4491-BBBA-DEE7EC4BA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By 2050, low carbon heating will be the norm, and heat networks will constitute a key segment of this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54F6FB9-8AA1-4A40-887D-03D3EE35B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6417" y="463142"/>
            <a:ext cx="910289" cy="78727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460DCA-E720-43DE-BFAC-F47EF880BF96}"/>
              </a:ext>
            </a:extLst>
          </p:cNvPr>
          <p:cNvSpPr txBox="1">
            <a:spLocks/>
          </p:cNvSpPr>
          <p:nvPr/>
        </p:nvSpPr>
        <p:spPr bwMode="auto">
          <a:xfrm>
            <a:off x="800534" y="1150934"/>
            <a:ext cx="9110491" cy="27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 cap="all" spc="-50" baseline="0">
                <a:solidFill>
                  <a:schemeClr val="tx2"/>
                </a:solidFill>
                <a:latin typeface="Verdana"/>
                <a:ea typeface="Verdana" pitchFamily="34" charset="0"/>
                <a:cs typeface="Verdana" pitchFamily="34" charset="0"/>
              </a:defRPr>
            </a:lvl1pPr>
            <a:lvl2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2pPr>
            <a:lvl3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3pPr>
            <a:lvl4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4pPr>
            <a:lvl5pPr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5pPr>
            <a:lvl6pPr marL="457189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6pPr>
            <a:lvl7pPr marL="914377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7pPr>
            <a:lvl8pPr marL="1371566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8pPr>
            <a:lvl9pPr marL="1828754" algn="l" defTabSz="457189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-111" charset="0"/>
                <a:ea typeface="Verdana" pitchFamily="34" charset="0"/>
                <a:cs typeface="Verdana" pitchFamily="34" charset="0"/>
              </a:defRPr>
            </a:lvl9pPr>
          </a:lstStyle>
          <a:p>
            <a:pPr defTabSz="457098"/>
            <a:r>
              <a:rPr lang="en-GB" sz="1100" dirty="0">
                <a:solidFill>
                  <a:srgbClr val="797766"/>
                </a:solidFill>
              </a:rPr>
              <a:t>Heat networks industry council launch, 2020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46190B-1FEE-4219-A444-BE95E1CDA292}"/>
              </a:ext>
            </a:extLst>
          </p:cNvPr>
          <p:cNvSpPr/>
          <p:nvPr/>
        </p:nvSpPr>
        <p:spPr>
          <a:xfrm>
            <a:off x="10546061" y="1527964"/>
            <a:ext cx="1379625" cy="1379202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21D822D-694F-4E66-A4E2-2F3ADF0245AB}"/>
              </a:ext>
            </a:extLst>
          </p:cNvPr>
          <p:cNvSpPr/>
          <p:nvPr/>
        </p:nvSpPr>
        <p:spPr>
          <a:xfrm>
            <a:off x="10592932" y="1573946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64" tIns="194084" rIns="194583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Net Zero Target, 2045</a:t>
            </a: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id="{9669BF55-B2E4-4D65-9D8A-8C703CE27114}"/>
              </a:ext>
            </a:extLst>
          </p:cNvPr>
          <p:cNvSpPr/>
          <p:nvPr/>
        </p:nvSpPr>
        <p:spPr>
          <a:xfrm rot="2700000">
            <a:off x="5070914" y="1574963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B348EEC-CFFD-4741-85E1-FDD4DC755F8D}"/>
              </a:ext>
            </a:extLst>
          </p:cNvPr>
          <p:cNvSpPr/>
          <p:nvPr/>
        </p:nvSpPr>
        <p:spPr>
          <a:xfrm>
            <a:off x="5116078" y="1621099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4583" tIns="194084" rIns="193564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Climate emergency declared Climate Change (Scotland) Act (2019)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35E433-7B3A-4D28-807E-71C98FCF26E7}"/>
              </a:ext>
            </a:extLst>
          </p:cNvPr>
          <p:cNvSpPr/>
          <p:nvPr/>
        </p:nvSpPr>
        <p:spPr>
          <a:xfrm>
            <a:off x="5116077" y="2979730"/>
            <a:ext cx="1532230" cy="756032"/>
          </a:xfrm>
          <a:custGeom>
            <a:avLst/>
            <a:gdLst>
              <a:gd name="connsiteX0" fmla="*/ 0 w 1287200"/>
              <a:gd name="connsiteY0" fmla="*/ 0 h 756207"/>
              <a:gd name="connsiteX1" fmla="*/ 1287200 w 1287200"/>
              <a:gd name="connsiteY1" fmla="*/ 0 h 756207"/>
              <a:gd name="connsiteX2" fmla="*/ 1287200 w 1287200"/>
              <a:gd name="connsiteY2" fmla="*/ 756207 h 756207"/>
              <a:gd name="connsiteX3" fmla="*/ 0 w 1287200"/>
              <a:gd name="connsiteY3" fmla="*/ 756207 h 756207"/>
              <a:gd name="connsiteX4" fmla="*/ 0 w 1287200"/>
              <a:gd name="connsiteY4" fmla="*/ 0 h 75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756207">
                <a:moveTo>
                  <a:pt x="0" y="0"/>
                </a:moveTo>
                <a:lnTo>
                  <a:pt x="1287200" y="0"/>
                </a:lnTo>
                <a:lnTo>
                  <a:pt x="1287200" y="756207"/>
                </a:lnTo>
                <a:lnTo>
                  <a:pt x="0" y="756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64" tIns="26664" rIns="26664" bIns="26664" numCol="1" spcCol="1270" anchor="t" anchorCtr="0">
            <a:noAutofit/>
          </a:bodyPr>
          <a:lstStyle/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Scotland’s Programme for Government, 2020</a:t>
            </a:r>
          </a:p>
        </p:txBody>
      </p:sp>
      <p:sp>
        <p:nvSpPr>
          <p:cNvPr id="25" name="Teardrop 24">
            <a:extLst>
              <a:ext uri="{FF2B5EF4-FFF2-40B4-BE49-F238E27FC236}">
                <a16:creationId xmlns:a16="http://schemas.microsoft.com/office/drawing/2014/main" id="{AC089A12-66FE-4DEC-AB76-B8A321234300}"/>
              </a:ext>
            </a:extLst>
          </p:cNvPr>
          <p:cNvSpPr/>
          <p:nvPr/>
        </p:nvSpPr>
        <p:spPr>
          <a:xfrm rot="2700000">
            <a:off x="3531254" y="1569884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540EE0-EBA8-4077-A679-CAAC9FF9A146}"/>
              </a:ext>
            </a:extLst>
          </p:cNvPr>
          <p:cNvSpPr/>
          <p:nvPr/>
        </p:nvSpPr>
        <p:spPr>
          <a:xfrm>
            <a:off x="3577438" y="1616020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64" tIns="194084" rIns="194583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Energy Efficient Scotland (2018)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179641-07FB-486E-915E-4D387E8971A4}"/>
              </a:ext>
            </a:extLst>
          </p:cNvPr>
          <p:cNvSpPr/>
          <p:nvPr/>
        </p:nvSpPr>
        <p:spPr>
          <a:xfrm>
            <a:off x="3577438" y="2974652"/>
            <a:ext cx="1532230" cy="756032"/>
          </a:xfrm>
          <a:custGeom>
            <a:avLst/>
            <a:gdLst>
              <a:gd name="connsiteX0" fmla="*/ 0 w 1287200"/>
              <a:gd name="connsiteY0" fmla="*/ 0 h 756207"/>
              <a:gd name="connsiteX1" fmla="*/ 1287200 w 1287200"/>
              <a:gd name="connsiteY1" fmla="*/ 0 h 756207"/>
              <a:gd name="connsiteX2" fmla="*/ 1287200 w 1287200"/>
              <a:gd name="connsiteY2" fmla="*/ 756207 h 756207"/>
              <a:gd name="connsiteX3" fmla="*/ 0 w 1287200"/>
              <a:gd name="connsiteY3" fmla="*/ 756207 h 756207"/>
              <a:gd name="connsiteX4" fmla="*/ 0 w 1287200"/>
              <a:gd name="connsiteY4" fmla="*/ 0 h 75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756207">
                <a:moveTo>
                  <a:pt x="0" y="0"/>
                </a:moveTo>
                <a:lnTo>
                  <a:pt x="1287200" y="0"/>
                </a:lnTo>
                <a:lnTo>
                  <a:pt x="1287200" y="756207"/>
                </a:lnTo>
                <a:lnTo>
                  <a:pt x="0" y="756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64" tIns="26664" rIns="26664" bIns="26664" numCol="1" spcCol="1270" anchor="t" anchorCtr="0">
            <a:noAutofit/>
          </a:bodyPr>
          <a:lstStyle/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Energy Efficient Scotland - Transition Programme, 2018</a:t>
            </a:r>
          </a:p>
        </p:txBody>
      </p:sp>
      <p:sp>
        <p:nvSpPr>
          <p:cNvPr id="28" name="Teardrop 27">
            <a:extLst>
              <a:ext uri="{FF2B5EF4-FFF2-40B4-BE49-F238E27FC236}">
                <a16:creationId xmlns:a16="http://schemas.microsoft.com/office/drawing/2014/main" id="{E0F88F69-DF29-4784-9416-AD9659DD5C6D}"/>
              </a:ext>
            </a:extLst>
          </p:cNvPr>
          <p:cNvSpPr/>
          <p:nvPr/>
        </p:nvSpPr>
        <p:spPr>
          <a:xfrm rot="2700000">
            <a:off x="1985333" y="1565494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10F6E2F-A814-4D0E-931D-34358B00DEDB}"/>
              </a:ext>
            </a:extLst>
          </p:cNvPr>
          <p:cNvSpPr/>
          <p:nvPr/>
        </p:nvSpPr>
        <p:spPr>
          <a:xfrm>
            <a:off x="2030497" y="1611630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4583" tIns="194084" rIns="193564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Heat Policy Statement, Towards Decarbonising Heat (2015)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578D50-A0F3-46F4-8F37-1DA61AF22F4C}"/>
              </a:ext>
            </a:extLst>
          </p:cNvPr>
          <p:cNvSpPr/>
          <p:nvPr/>
        </p:nvSpPr>
        <p:spPr>
          <a:xfrm>
            <a:off x="2030497" y="2970262"/>
            <a:ext cx="1532230" cy="756032"/>
          </a:xfrm>
          <a:custGeom>
            <a:avLst/>
            <a:gdLst>
              <a:gd name="connsiteX0" fmla="*/ 0 w 1287200"/>
              <a:gd name="connsiteY0" fmla="*/ 0 h 756207"/>
              <a:gd name="connsiteX1" fmla="*/ 1287200 w 1287200"/>
              <a:gd name="connsiteY1" fmla="*/ 0 h 756207"/>
              <a:gd name="connsiteX2" fmla="*/ 1287200 w 1287200"/>
              <a:gd name="connsiteY2" fmla="*/ 756207 h 756207"/>
              <a:gd name="connsiteX3" fmla="*/ 0 w 1287200"/>
              <a:gd name="connsiteY3" fmla="*/ 756207 h 756207"/>
              <a:gd name="connsiteX4" fmla="*/ 0 w 1287200"/>
              <a:gd name="connsiteY4" fmla="*/ 0 h 75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756207">
                <a:moveTo>
                  <a:pt x="0" y="0"/>
                </a:moveTo>
                <a:lnTo>
                  <a:pt x="1287200" y="0"/>
                </a:lnTo>
                <a:lnTo>
                  <a:pt x="1287200" y="756207"/>
                </a:lnTo>
                <a:lnTo>
                  <a:pt x="0" y="756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64" tIns="26664" rIns="26664" bIns="26664" numCol="1" spcCol="1270" anchor="t" anchorCtr="0">
            <a:noAutofit/>
          </a:bodyPr>
          <a:lstStyle/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Launch of the Low Carbon Infrastructure Transition Programme, 2015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Local Heat and Energy Efficiency Strategy pilots, 2016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Consultation on Regulation of District Heating</a:t>
            </a:r>
          </a:p>
        </p:txBody>
      </p:sp>
      <p:sp>
        <p:nvSpPr>
          <p:cNvPr id="31" name="Teardrop 30">
            <a:extLst>
              <a:ext uri="{FF2B5EF4-FFF2-40B4-BE49-F238E27FC236}">
                <a16:creationId xmlns:a16="http://schemas.microsoft.com/office/drawing/2014/main" id="{68292C80-5280-4156-A693-1AF732697FAD}"/>
              </a:ext>
            </a:extLst>
          </p:cNvPr>
          <p:cNvSpPr/>
          <p:nvPr/>
        </p:nvSpPr>
        <p:spPr>
          <a:xfrm rot="2700000">
            <a:off x="435087" y="1556543"/>
            <a:ext cx="1379270" cy="1379270"/>
          </a:xfrm>
          <a:prstGeom prst="teardrop">
            <a:avLst>
              <a:gd name="adj" fmla="val 100000"/>
            </a:avLst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8348D6F-1C4A-4867-B6CB-91E3E12BDED4}"/>
              </a:ext>
            </a:extLst>
          </p:cNvPr>
          <p:cNvSpPr/>
          <p:nvPr/>
        </p:nvSpPr>
        <p:spPr>
          <a:xfrm>
            <a:off x="481271" y="1602679"/>
            <a:ext cx="1286902" cy="1287239"/>
          </a:xfrm>
          <a:custGeom>
            <a:avLst/>
            <a:gdLst>
              <a:gd name="connsiteX0" fmla="*/ 0 w 1287200"/>
              <a:gd name="connsiteY0" fmla="*/ 643769 h 1287537"/>
              <a:gd name="connsiteX1" fmla="*/ 643600 w 1287200"/>
              <a:gd name="connsiteY1" fmla="*/ 0 h 1287537"/>
              <a:gd name="connsiteX2" fmla="*/ 1287200 w 1287200"/>
              <a:gd name="connsiteY2" fmla="*/ 643769 h 1287537"/>
              <a:gd name="connsiteX3" fmla="*/ 643600 w 1287200"/>
              <a:gd name="connsiteY3" fmla="*/ 1287538 h 1287537"/>
              <a:gd name="connsiteX4" fmla="*/ 0 w 1287200"/>
              <a:gd name="connsiteY4" fmla="*/ 643769 h 128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1287537">
                <a:moveTo>
                  <a:pt x="0" y="643769"/>
                </a:moveTo>
                <a:cubicBezTo>
                  <a:pt x="0" y="288225"/>
                  <a:pt x="288150" y="0"/>
                  <a:pt x="643600" y="0"/>
                </a:cubicBezTo>
                <a:cubicBezTo>
                  <a:pt x="999050" y="0"/>
                  <a:pt x="1287200" y="288225"/>
                  <a:pt x="1287200" y="643769"/>
                </a:cubicBezTo>
                <a:cubicBezTo>
                  <a:pt x="1287200" y="999313"/>
                  <a:pt x="999050" y="1287538"/>
                  <a:pt x="643600" y="1287538"/>
                </a:cubicBezTo>
                <a:cubicBezTo>
                  <a:pt x="288150" y="1287538"/>
                  <a:pt x="0" y="999313"/>
                  <a:pt x="0" y="643769"/>
                </a:cubicBezTo>
                <a:close/>
              </a:path>
            </a:pathLst>
          </a:custGeom>
          <a:ln>
            <a:solidFill>
              <a:schemeClr val="tx2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3564" tIns="194084" rIns="194583" bIns="194083" numCol="1" spcCol="1270" anchor="ctr" anchorCtr="0">
            <a:noAutofit/>
          </a:bodyPr>
          <a:lstStyle/>
          <a:p>
            <a:pPr algn="ctr" defTabSz="355529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Climate Change (Scotland) Act, 2009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EF3EBFB-5C96-41B2-8617-766D665D1E09}"/>
              </a:ext>
            </a:extLst>
          </p:cNvPr>
          <p:cNvSpPr/>
          <p:nvPr/>
        </p:nvSpPr>
        <p:spPr>
          <a:xfrm>
            <a:off x="481270" y="2961311"/>
            <a:ext cx="1532230" cy="756032"/>
          </a:xfrm>
          <a:custGeom>
            <a:avLst/>
            <a:gdLst>
              <a:gd name="connsiteX0" fmla="*/ 0 w 1287200"/>
              <a:gd name="connsiteY0" fmla="*/ 0 h 756207"/>
              <a:gd name="connsiteX1" fmla="*/ 1287200 w 1287200"/>
              <a:gd name="connsiteY1" fmla="*/ 0 h 756207"/>
              <a:gd name="connsiteX2" fmla="*/ 1287200 w 1287200"/>
              <a:gd name="connsiteY2" fmla="*/ 756207 h 756207"/>
              <a:gd name="connsiteX3" fmla="*/ 0 w 1287200"/>
              <a:gd name="connsiteY3" fmla="*/ 756207 h 756207"/>
              <a:gd name="connsiteX4" fmla="*/ 0 w 1287200"/>
              <a:gd name="connsiteY4" fmla="*/ 0 h 756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00" h="756207">
                <a:moveTo>
                  <a:pt x="0" y="0"/>
                </a:moveTo>
                <a:lnTo>
                  <a:pt x="1287200" y="0"/>
                </a:lnTo>
                <a:lnTo>
                  <a:pt x="1287200" y="756207"/>
                </a:lnTo>
                <a:lnTo>
                  <a:pt x="0" y="7562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64" tIns="26664" rIns="26664" bIns="26664" numCol="1" spcCol="1270" anchor="t" anchorCtr="0">
            <a:noAutofit/>
          </a:bodyPr>
          <a:lstStyle/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District Heating Loan Fund, 2011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Heat Network (Metering &amp; Billing) Regulations, 2014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Launch of the Domestic RHI, 2014</a:t>
            </a:r>
          </a:p>
          <a:p>
            <a:pPr marL="57139" lvl="1" indent="-57139" defTabSz="222206" fontAlgn="base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Verdana" pitchFamily="34" charset="0"/>
              <a:buChar char="•"/>
            </a:pPr>
            <a:r>
              <a:rPr lang="en-GB" sz="1000" spc="-50" dirty="0">
                <a:solidFill>
                  <a:srgbClr val="333333">
                    <a:hueOff val="0"/>
                    <a:satOff val="0"/>
                    <a:lumOff val="0"/>
                    <a:alphaOff val="0"/>
                  </a:srgbClr>
                </a:solidFill>
                <a:latin typeface="Verdana"/>
              </a:rPr>
              <a:t>Publication of Scotland Heat Map, 2014</a:t>
            </a:r>
          </a:p>
        </p:txBody>
      </p:sp>
      <p:graphicFrame>
        <p:nvGraphicFramePr>
          <p:cNvPr id="34" name="Table 5" descr="{&quot;Ott&quot;:{&quot;FirstRow&quot;:{&quot;BackgroundColor&quot;:{&quot;Key&quot;:&quot;BlueBanded&quot;},&quot;Font&quot;:{&quot;Bold&quot;:true},&quot;LineSpacing&quot;:{},&quot;Margin&quot;:{},&quot;Borders&quot;:{&quot;Vertical&quot;:{},&quot;Horizontal&quot;:{},&quot;Left&quot;:{},&quot;Top&quot;:{},&quot;Right&quot;:{},&quot;Bottom&quot;:{&quot;Color&quot;:{&quot;Key&quot;:&quot;Border&quot;},&quot;BorderWeight&quot;:&quot;Pt0_5&quot;,&quot;Type&quot;:&quot;Solid&quot;,&quot;Visible&quot;:true}}},&quot;LastRow&quot;:{&quot;Font&quot;:{},&quot;LineSpacing&quot;:{},&quot;Margin&quot;:{},&quot;Borders&quot;:{&quot;Vertical&quot;:{},&quot;Horizontal&quot;:{},&quot;Left&quot;:{},&quot;Top&quot;:{},&quot;Right&quot;:{},&quot;Bottom&quot;:{}}},&quot;FirstColumn&quot;:{&quot;Font&quot;:{},&quot;LineSpacing&quot;:{},&quot;Alignment&quot;:{},&quot;Margin&quot;:{},&quot;Borders&quot;:{&quot;Vertical&quot;:{},&quot;Horizontal&quot;:{},&quot;Left&quot;:{},&quot;Top&quot;:{},&quot;Right&quot;:{},&quot;Bottom&quot;:{}}},&quot;LastColumn&quot;:{&quot;Font&quot;:{},&quot;LineSpacing&quot;:{},&quot;Alignment&quot;:{},&quot;Margin&quot;:{},&quot;Borders&quot;:{&quot;Vertical&quot;:{&quot;Visible&quot;:false},&quot;Horizontal&quot;:{},&quot;Left&quot;:{},&quot;Top&quot;:{},&quot;Right&quot;:{},&quot;Bottom&quot;:{}}},&quot;BandedRow&quot;:{&quot;Item&quot;:{&quot;Font&quot;:{},&quot;LineSpacing&quot;:{},&quot;Margin&quot;:{},&quot;Borders&quot;:{&quot;Vertical&quot;:{},&quot;Horizontal&quot;:{},&quot;Left&quot;:{},&quot;Top&quot;:{},&quot;Right&quot;:{},&quot;Bottom&quot;:{}}}},&quot;BandedColumn&quot;:{&quot;Item&quot;:{&quot;BackgroundColor&quot;:{&quot;Key&quot;:&quot;BlueBanded&quot;},&quot;Font&quot;:{},&quot;LineSpacing&quot;:{},&quot;Alignment&quot;:{},&quot;Margin&quot;:{},&quot;Borders&quot;:{&quot;Vertical&quot;:{&quot;Visible&quot;:false},&quot;Horizontal&quot;:{},&quot;Left&quot;:{},&quot;Top&quot;:{},&quot;Right&quot;:{},&quot;Bottom&quot;:{}}},&quot;Type&quot;:&quot;BandFirst&quot;},&quot;FitRowHeightPp&quot;:true,&quot;BackgroundColor&quot;:{&quot;Key&quot;:&quot;Primary&quot;},&quot;Font&quot;:{&quot;Name&quot;:&quot;verdana&quot;,&quot;Size&quot;:7.0,&quot;Color&quot;:{&quot;Key&quot;:&quot;border&quot;}},&quot;LineSpacing&quot;:{},&quot;Alignment&quot;:{&quot;Horizontal&quot;:&quot;General_WdPpCalculate&quot;,&quot;Vertical&quot;:&quot;Center&quot;},&quot;Margin&quot;:{&quot;Left&quot;:4.5,&quot;Top&quot;:4.5,&quot;Right&quot;:4.5,&quot;Bottom&quot;:4.5},&quot;Borders&quot;:{&quot;Vertical&quot;:{&quot;Visible&quot;:false},&quot;Horizontal&quot;:{&quot;Visible&quot;:false},&quot;Left&quot;:{},&quot;Top&quot;:{},&quot;Right&quot;:{},&quot;Bottom&quot;:{&quot;Color&quot;:{&quot;Key&quot;:&quot;border&quot;},&quot;BorderWeight&quot;:&quot;Pt0_5&quot;,&quot;Type&quot;:&quot;Solid&quot;,&quot;Visible&quot;:true}}},&quot;Ccs&quot;:{&quot;StandardBanded&quot;:&quot;241, 241, 237&quot;,&quot;BlueBanded&quot;:&quot;237, 246, 253&quot;,&quot;Primary&quot;:&quot;White&quot;,&quot;Border&quot;:&quot;Black&quot;,&quot;HighlightDarkgrey&quot;:&quot;228, 228, 224&quot;,&quot;HighlightLightgrey&quot;:&quot;241, 241, 237&quot;,&quot;HighlightBlue&quot;:&quot;202, 229, 249&quot;},&quot;Cop&quot;:{&quot;FirstRow&quot;:true,&quot;BandedColumns&quot;:true}}">
            <a:extLst>
              <a:ext uri="{FF2B5EF4-FFF2-40B4-BE49-F238E27FC236}">
                <a16:creationId xmlns:a16="http://schemas.microsoft.com/office/drawing/2014/main" id="{83D66862-4F0D-4D23-8449-DDB7A2342F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270" y="4595716"/>
          <a:ext cx="10535832" cy="1998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0264">
                  <a:extLst>
                    <a:ext uri="{9D8B030D-6E8A-4147-A177-3AD203B41FA5}">
                      <a16:colId xmlns:a16="http://schemas.microsoft.com/office/drawing/2014/main" val="2586979583"/>
                    </a:ext>
                  </a:extLst>
                </a:gridCol>
                <a:gridCol w="2475927">
                  <a:extLst>
                    <a:ext uri="{9D8B030D-6E8A-4147-A177-3AD203B41FA5}">
                      <a16:colId xmlns:a16="http://schemas.microsoft.com/office/drawing/2014/main" val="260841484"/>
                    </a:ext>
                  </a:extLst>
                </a:gridCol>
                <a:gridCol w="6069641">
                  <a:extLst>
                    <a:ext uri="{9D8B030D-6E8A-4147-A177-3AD203B41FA5}">
                      <a16:colId xmlns:a16="http://schemas.microsoft.com/office/drawing/2014/main" val="3443165737"/>
                    </a:ext>
                  </a:extLst>
                </a:gridCol>
              </a:tblGrid>
              <a:tr h="236165">
                <a:tc>
                  <a:txBody>
                    <a:bodyPr/>
                    <a:lstStyle/>
                    <a:p>
                      <a:pPr algn="l"/>
                      <a:r>
                        <a:rPr lang="en-GB" sz="700" b="1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Incentive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700" b="1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Funding £M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b="1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Description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012985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Scottish Government designated energy efficiency as a national infrastructure priority in June 2015. Energy Efficient Scotland commits to a minimum of £0.5 billion from 2016 to 2020, to support the initial phase of the programme including LHEES pilots over 3 phases.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92474"/>
                  </a:ext>
                </a:extLst>
              </a:tr>
              <a:tr h="358057"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District Heating Loan Fund launched in 2011 and offers low-rate, unsecured capital loans to overcome a range of barriers (offered over £15 million to 50 different projects)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230175"/>
                  </a:ext>
                </a:extLst>
              </a:tr>
              <a:tr h="479949"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£76M funding Low Carbon Infrastructure Transition Programme (LCITP)</a:t>
                      </a:r>
                    </a:p>
                    <a:p>
                      <a:pPr algn="l"/>
                      <a:endParaRPr lang="en-GB" sz="8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  <a:p>
                      <a:pPr algn="l"/>
                      <a:r>
                        <a:rPr lang="en-GB" sz="800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£1M development funding in 2020, £20M for social housing and further £60M due to be announced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150609"/>
                  </a:ext>
                </a:extLst>
              </a:tr>
              <a:tr h="443794"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700" dirty="0">
                        <a:solidFill>
                          <a:srgbClr val="000000"/>
                        </a:solidFill>
                        <a:latin typeface="verdana" panose="020B0604030504040204" pitchFamily="34" charset="0"/>
                      </a:endParaRP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6F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800" dirty="0">
                          <a:solidFill>
                            <a:srgbClr val="000000"/>
                          </a:solidFill>
                          <a:latin typeface="verdana" panose="020B0604030504040204" pitchFamily="34" charset="0"/>
                        </a:rPr>
                        <a:t>£100M over the next five years to a Green Jobs Fund.  £2 billion Low Carbon Fund, including: helping to secure investment of £1.6 billion over the next Parliament in heat and energy efficiency in our homes and buildings</a:t>
                      </a:r>
                    </a:p>
                  </a:txBody>
                  <a:tcPr marL="57137" marR="57137" marT="57137" marB="57137" anchor="ctr">
                    <a:lnL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137026"/>
                  </a:ext>
                </a:extLst>
              </a:tr>
            </a:tbl>
          </a:graphicData>
        </a:graphic>
      </p:graphicFrame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839337-D879-498C-A28E-33317124B690}"/>
              </a:ext>
            </a:extLst>
          </p:cNvPr>
          <p:cNvSpPr/>
          <p:nvPr/>
        </p:nvSpPr>
        <p:spPr>
          <a:xfrm>
            <a:off x="576239" y="4886129"/>
            <a:ext cx="1788583" cy="30813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800" spc="-50" dirty="0">
                <a:solidFill>
                  <a:srgbClr val="333333"/>
                </a:solidFill>
                <a:latin typeface="Verdana"/>
              </a:rPr>
              <a:t>Energy Efficient Scotland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141E3455-BF29-4A5D-8B1E-DF64AF6C3F9F}"/>
              </a:ext>
            </a:extLst>
          </p:cNvPr>
          <p:cNvSpPr/>
          <p:nvPr/>
        </p:nvSpPr>
        <p:spPr>
          <a:xfrm>
            <a:off x="570030" y="5759476"/>
            <a:ext cx="1788583" cy="30813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800" spc="-50" dirty="0">
                <a:solidFill>
                  <a:srgbClr val="333333"/>
                </a:solidFill>
                <a:latin typeface="Verdana"/>
              </a:rPr>
              <a:t>Low Carbon Infrastructure Transition Programme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8C66E-5F69-4ED8-8766-46F19BDB45C5}"/>
              </a:ext>
            </a:extLst>
          </p:cNvPr>
          <p:cNvSpPr/>
          <p:nvPr/>
        </p:nvSpPr>
        <p:spPr>
          <a:xfrm>
            <a:off x="2658923" y="4885325"/>
            <a:ext cx="148934" cy="2716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EF46A4-F89A-4F6D-BDA7-ECEA3B4D70D6}"/>
              </a:ext>
            </a:extLst>
          </p:cNvPr>
          <p:cNvSpPr/>
          <p:nvPr/>
        </p:nvSpPr>
        <p:spPr>
          <a:xfrm>
            <a:off x="2667871" y="5753359"/>
            <a:ext cx="152107" cy="2995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9FA0D80-DFB0-4E46-871D-CAC845CA48A4}"/>
              </a:ext>
            </a:extLst>
          </p:cNvPr>
          <p:cNvSpPr/>
          <p:nvPr/>
        </p:nvSpPr>
        <p:spPr>
          <a:xfrm>
            <a:off x="3496354" y="5980241"/>
            <a:ext cx="151533" cy="7357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E34737-108F-44CF-A604-5023399AA834}"/>
              </a:ext>
            </a:extLst>
          </p:cNvPr>
          <p:cNvSpPr/>
          <p:nvPr/>
        </p:nvSpPr>
        <p:spPr>
          <a:xfrm>
            <a:off x="2796611" y="4926755"/>
            <a:ext cx="1300055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£118M per year to 2020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626392-5B68-4F83-8266-33CE80C35B21}"/>
              </a:ext>
            </a:extLst>
          </p:cNvPr>
          <p:cNvSpPr/>
          <p:nvPr/>
        </p:nvSpPr>
        <p:spPr>
          <a:xfrm>
            <a:off x="2807856" y="5799729"/>
            <a:ext cx="442648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£76M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66A727-8AE5-46EA-AC64-018B0AB4E9E7}"/>
              </a:ext>
            </a:extLst>
          </p:cNvPr>
          <p:cNvSpPr/>
          <p:nvPr/>
        </p:nvSpPr>
        <p:spPr>
          <a:xfrm>
            <a:off x="3696332" y="5899933"/>
            <a:ext cx="383349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£1M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95B099A-EBFC-44C8-801F-E56ADDC8A763}"/>
              </a:ext>
            </a:extLst>
          </p:cNvPr>
          <p:cNvSpPr/>
          <p:nvPr/>
        </p:nvSpPr>
        <p:spPr>
          <a:xfrm>
            <a:off x="570030" y="5335166"/>
            <a:ext cx="1788583" cy="30813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800" spc="-50" dirty="0">
                <a:solidFill>
                  <a:srgbClr val="333333"/>
                </a:solidFill>
                <a:latin typeface="Verdana"/>
              </a:rPr>
              <a:t>District Heating Loan Fund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1E37172-F3E7-44DA-99AA-FD7309E189E8}"/>
              </a:ext>
            </a:extLst>
          </p:cNvPr>
          <p:cNvSpPr/>
          <p:nvPr/>
        </p:nvSpPr>
        <p:spPr>
          <a:xfrm>
            <a:off x="570030" y="6218327"/>
            <a:ext cx="1788583" cy="308135"/>
          </a:xfrm>
          <a:prstGeom prst="round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800" spc="-50" dirty="0">
                <a:solidFill>
                  <a:srgbClr val="333333"/>
                </a:solidFill>
                <a:latin typeface="Verdana"/>
              </a:rPr>
              <a:t>Scotland’s Programme for Government, 2020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185A28A-B8D7-482F-90C1-2EEE0E41878D}"/>
              </a:ext>
            </a:extLst>
          </p:cNvPr>
          <p:cNvSpPr/>
          <p:nvPr/>
        </p:nvSpPr>
        <p:spPr>
          <a:xfrm>
            <a:off x="3436360" y="5704686"/>
            <a:ext cx="442648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£60M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033BFAD-D0A0-4697-AE86-FADDE99C87D0}"/>
              </a:ext>
            </a:extLst>
          </p:cNvPr>
          <p:cNvSpPr/>
          <p:nvPr/>
        </p:nvSpPr>
        <p:spPr>
          <a:xfrm>
            <a:off x="3296375" y="5716248"/>
            <a:ext cx="161056" cy="21539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4758B7A-B6D7-436E-99B5-687CF56F04BA}"/>
              </a:ext>
            </a:extLst>
          </p:cNvPr>
          <p:cNvSpPr/>
          <p:nvPr/>
        </p:nvSpPr>
        <p:spPr>
          <a:xfrm>
            <a:off x="2658923" y="6218071"/>
            <a:ext cx="148934" cy="34545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E1341D-BCD0-4E9B-B4C2-574EC6172997}"/>
              </a:ext>
            </a:extLst>
          </p:cNvPr>
          <p:cNvSpPr/>
          <p:nvPr/>
        </p:nvSpPr>
        <p:spPr>
          <a:xfrm>
            <a:off x="2770340" y="6283102"/>
            <a:ext cx="501945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£100M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0C3AA33-937C-4419-86D6-8FB0568931B4}"/>
              </a:ext>
            </a:extLst>
          </p:cNvPr>
          <p:cNvSpPr/>
          <p:nvPr/>
        </p:nvSpPr>
        <p:spPr>
          <a:xfrm>
            <a:off x="2807856" y="5373812"/>
            <a:ext cx="442648" cy="2153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098">
              <a:defRPr/>
            </a:pPr>
            <a:r>
              <a:rPr lang="en-GB" sz="800" spc="-50" dirty="0">
                <a:solidFill>
                  <a:srgbClr val="000000"/>
                </a:solidFill>
                <a:latin typeface="verdana" panose="020B0604030504040204" pitchFamily="34" charset="0"/>
                <a:ea typeface="Verdana" pitchFamily="34" charset="0"/>
              </a:rPr>
              <a:t>£15M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933493-F563-421B-94B2-C290892B7119}"/>
              </a:ext>
            </a:extLst>
          </p:cNvPr>
          <p:cNvSpPr/>
          <p:nvPr/>
        </p:nvSpPr>
        <p:spPr>
          <a:xfrm>
            <a:off x="2667871" y="5406214"/>
            <a:ext cx="152108" cy="13845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pc="-50">
              <a:solidFill>
                <a:srgbClr val="FFFFFF"/>
              </a:solidFill>
              <a:latin typeface="Verdan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579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80" y="453495"/>
            <a:ext cx="10556654" cy="748627"/>
          </a:xfrm>
        </p:spPr>
        <p:txBody>
          <a:bodyPr/>
          <a:lstStyle/>
          <a:p>
            <a:r>
              <a:rPr lang="en-GB" sz="2000" dirty="0"/>
              <a:t>We have tried to simplify the commercial delivery of a </a:t>
            </a:r>
            <a:r>
              <a:rPr lang="en-GB" sz="2000" dirty="0" err="1"/>
              <a:t>minewater</a:t>
            </a:r>
            <a:r>
              <a:rPr lang="en-GB" sz="2000" dirty="0"/>
              <a:t> geothermal and district heating system…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GB" dirty="0"/>
              <a:t>Source: Ramboll illustration</a:t>
            </a:r>
          </a:p>
        </p:txBody>
      </p:sp>
      <p:sp>
        <p:nvSpPr>
          <p:cNvPr id="10" name="Rounded Rectangle 8"/>
          <p:cNvSpPr/>
          <p:nvPr/>
        </p:nvSpPr>
        <p:spPr>
          <a:xfrm>
            <a:off x="817030" y="2054738"/>
            <a:ext cx="1259708" cy="86039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rIns="35992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333333"/>
                </a:solidFill>
                <a:latin typeface="Verdana"/>
              </a:rPr>
              <a:t>1. Design, planning and specification</a:t>
            </a:r>
          </a:p>
        </p:txBody>
      </p:sp>
      <p:sp>
        <p:nvSpPr>
          <p:cNvPr id="11" name="Rounded Rectangle 30"/>
          <p:cNvSpPr/>
          <p:nvPr/>
        </p:nvSpPr>
        <p:spPr>
          <a:xfrm>
            <a:off x="817030" y="2983672"/>
            <a:ext cx="1259708" cy="953779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rIns="35992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333333"/>
                </a:solidFill>
                <a:latin typeface="Verdana"/>
              </a:rPr>
              <a:t>2. Equipment supply and construction</a:t>
            </a:r>
          </a:p>
        </p:txBody>
      </p:sp>
      <p:sp>
        <p:nvSpPr>
          <p:cNvPr id="12" name="Rounded Rectangle 31"/>
          <p:cNvSpPr/>
          <p:nvPr/>
        </p:nvSpPr>
        <p:spPr>
          <a:xfrm>
            <a:off x="830061" y="4004244"/>
            <a:ext cx="1259708" cy="77785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rIns="35992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333333"/>
                </a:solidFill>
                <a:latin typeface="Verdana"/>
              </a:rPr>
              <a:t>3. Operation and maintenance</a:t>
            </a:r>
          </a:p>
        </p:txBody>
      </p:sp>
      <p:sp>
        <p:nvSpPr>
          <p:cNvPr id="13" name="Rounded Rectangle 32"/>
          <p:cNvSpPr/>
          <p:nvPr/>
        </p:nvSpPr>
        <p:spPr>
          <a:xfrm>
            <a:off x="830061" y="4849376"/>
            <a:ext cx="1259708" cy="72683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rIns="35992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333333"/>
                </a:solidFill>
                <a:latin typeface="Verdana"/>
              </a:rPr>
              <a:t>4. Investment and ownership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2417506" y="6134431"/>
            <a:ext cx="7572859" cy="258717"/>
            <a:chOff x="463565" y="4626049"/>
            <a:chExt cx="4802086" cy="179805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2423062" y="4724956"/>
              <a:ext cx="2088000" cy="0"/>
            </a:xfrm>
            <a:prstGeom prst="line">
              <a:avLst/>
            </a:prstGeom>
            <a:ln w="9525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 bwMode="auto">
            <a:xfrm>
              <a:off x="1795926" y="4632738"/>
              <a:ext cx="828728" cy="1710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35992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09463" eaLnBrk="0" fontAlgn="base" hangingPunct="0">
                <a:spcBef>
                  <a:spcPct val="0"/>
                </a:spcBef>
                <a:buFont typeface="Arial" panose="020B0604020202020204" pitchFamily="34" charset="0"/>
                <a:buChar char="​"/>
              </a:pPr>
              <a:r>
                <a:rPr lang="en-GB" sz="800" spc="-50" dirty="0">
                  <a:solidFill>
                    <a:srgbClr val="333333"/>
                  </a:solidFill>
                  <a:latin typeface="Verdana"/>
                  <a:ea typeface="Verdana" pitchFamily="34" charset="0"/>
                  <a:cs typeface="ＭＳ Ｐゴシック" pitchFamily="-111" charset="-128"/>
                </a:rPr>
                <a:t>Lacking capabilities/ capacity</a:t>
              </a:r>
            </a:p>
          </p:txBody>
        </p:sp>
        <p:sp>
          <p:nvSpPr>
            <p:cNvPr id="35" name="TextBox 34"/>
            <p:cNvSpPr txBox="1"/>
            <p:nvPr/>
          </p:nvSpPr>
          <p:spPr bwMode="auto">
            <a:xfrm>
              <a:off x="4543425" y="4634773"/>
              <a:ext cx="722226" cy="17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35992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16930" indent="-33859" defTabSz="609463" eaLnBrk="0" fontAlgn="base" hangingPunct="0">
                <a:spcBef>
                  <a:spcPct val="0"/>
                </a:spcBef>
                <a:buFont typeface="Arial" panose="020B0604020202020204" pitchFamily="34" charset="0"/>
                <a:buChar char="​"/>
              </a:pPr>
              <a:r>
                <a:rPr lang="en-GB" sz="800" spc="-50" dirty="0">
                  <a:solidFill>
                    <a:srgbClr val="333333"/>
                  </a:solidFill>
                  <a:latin typeface="Verdana"/>
                  <a:ea typeface="Verdana" pitchFamily="34" charset="0"/>
                  <a:cs typeface="ＭＳ Ｐゴシック" pitchFamily="-111" charset="-128"/>
                </a:rPr>
                <a:t>Strong capabilities/ capacity</a:t>
              </a: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463565" y="4626049"/>
              <a:ext cx="918714" cy="171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35992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609463" eaLnBrk="0" fontAlgn="base" hangingPunct="0">
                <a:spcBef>
                  <a:spcPct val="0"/>
                </a:spcBef>
                <a:buFont typeface="Arial" panose="020B0604020202020204" pitchFamily="34" charset="0"/>
                <a:buChar char="​"/>
              </a:pPr>
              <a:r>
                <a:rPr lang="en-GB" sz="800" spc="-50" dirty="0">
                  <a:solidFill>
                    <a:srgbClr val="333333"/>
                  </a:solidFill>
                  <a:latin typeface="Verdana"/>
                  <a:ea typeface="Verdana" pitchFamily="34" charset="0"/>
                  <a:cs typeface="ＭＳ Ｐゴシック" pitchFamily="-111" charset="-128"/>
                </a:rPr>
                <a:t>Identified investment opportunities and challenges</a:t>
              </a:r>
            </a:p>
          </p:txBody>
        </p:sp>
      </p:grpSp>
      <p:sp>
        <p:nvSpPr>
          <p:cNvPr id="58" name="Oval 57"/>
          <p:cNvSpPr/>
          <p:nvPr/>
        </p:nvSpPr>
        <p:spPr>
          <a:xfrm>
            <a:off x="8403896" y="6135201"/>
            <a:ext cx="251942" cy="251942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FFFFFF"/>
                </a:solidFill>
                <a:latin typeface="Verdana"/>
              </a:rPr>
              <a:t>4</a:t>
            </a:r>
          </a:p>
        </p:txBody>
      </p:sp>
      <p:sp>
        <p:nvSpPr>
          <p:cNvPr id="59" name="Oval 58"/>
          <p:cNvSpPr/>
          <p:nvPr/>
        </p:nvSpPr>
        <p:spPr>
          <a:xfrm>
            <a:off x="5674682" y="6135201"/>
            <a:ext cx="233946" cy="2339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333333"/>
                </a:solidFill>
                <a:latin typeface="Verdana"/>
              </a:rPr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7717093" y="6135201"/>
            <a:ext cx="251942" cy="25194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333333"/>
                </a:solidFill>
                <a:latin typeface="Verdana"/>
              </a:rPr>
              <a:t>3</a:t>
            </a:r>
          </a:p>
        </p:txBody>
      </p:sp>
      <p:sp>
        <p:nvSpPr>
          <p:cNvPr id="61" name="Oval 60"/>
          <p:cNvSpPr/>
          <p:nvPr/>
        </p:nvSpPr>
        <p:spPr>
          <a:xfrm>
            <a:off x="7030291" y="6135201"/>
            <a:ext cx="251942" cy="25194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FFFFFF"/>
                </a:solidFill>
                <a:latin typeface="Verdana"/>
              </a:rPr>
              <a:t>2</a:t>
            </a:r>
          </a:p>
        </p:txBody>
      </p:sp>
      <p:sp>
        <p:nvSpPr>
          <p:cNvPr id="62" name="Oval 61"/>
          <p:cNvSpPr/>
          <p:nvPr/>
        </p:nvSpPr>
        <p:spPr>
          <a:xfrm>
            <a:off x="6343489" y="6135201"/>
            <a:ext cx="251942" cy="251942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333333"/>
                </a:solidFill>
                <a:latin typeface="Verdana"/>
              </a:rPr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17030" y="1413243"/>
            <a:ext cx="1259708" cy="6054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rIns="35992"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333333"/>
                </a:solidFill>
                <a:latin typeface="Verdana"/>
              </a:rPr>
              <a:t>Product and service activities</a:t>
            </a:r>
          </a:p>
        </p:txBody>
      </p:sp>
      <p:sp>
        <p:nvSpPr>
          <p:cNvPr id="76" name="Rounded Rectangle 68"/>
          <p:cNvSpPr/>
          <p:nvPr/>
        </p:nvSpPr>
        <p:spPr>
          <a:xfrm>
            <a:off x="2136477" y="6145491"/>
            <a:ext cx="215950" cy="21595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10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" name="Pentagon 71"/>
          <p:cNvSpPr/>
          <p:nvPr/>
        </p:nvSpPr>
        <p:spPr bwMode="gray">
          <a:xfrm>
            <a:off x="3866312" y="1658726"/>
            <a:ext cx="1883791" cy="359917"/>
          </a:xfrm>
          <a:prstGeom prst="homePlate">
            <a:avLst>
              <a:gd name="adj" fmla="val 17910"/>
            </a:avLst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2896" tIns="118485" rIns="0" bIns="118485" rtlCol="0" anchor="ctr"/>
          <a:lstStyle/>
          <a:p>
            <a:pPr defTabSz="457098" fontAlgn="base">
              <a:spcBef>
                <a:spcPct val="0"/>
              </a:spcBef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Energy Centre </a:t>
            </a:r>
          </a:p>
          <a:p>
            <a:pPr defTabSz="457098" fontAlgn="base">
              <a:spcBef>
                <a:spcPct val="0"/>
              </a:spcBef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(Heat Production)</a:t>
            </a:r>
          </a:p>
        </p:txBody>
      </p:sp>
      <p:sp>
        <p:nvSpPr>
          <p:cNvPr id="7" name="Chevron 72"/>
          <p:cNvSpPr/>
          <p:nvPr/>
        </p:nvSpPr>
        <p:spPr bwMode="gray">
          <a:xfrm>
            <a:off x="9469073" y="1658726"/>
            <a:ext cx="1883791" cy="359917"/>
          </a:xfrm>
          <a:prstGeom prst="chevron">
            <a:avLst>
              <a:gd name="adj" fmla="val 18321"/>
            </a:avLst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2896" tIns="114252" rIns="0" bIns="114252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Customer Connections (Consumption)</a:t>
            </a:r>
          </a:p>
        </p:txBody>
      </p:sp>
      <p:sp>
        <p:nvSpPr>
          <p:cNvPr id="8" name="Chevron 73"/>
          <p:cNvSpPr/>
          <p:nvPr/>
        </p:nvSpPr>
        <p:spPr bwMode="gray">
          <a:xfrm>
            <a:off x="7601485" y="1658726"/>
            <a:ext cx="1883791" cy="359917"/>
          </a:xfrm>
          <a:prstGeom prst="chevron">
            <a:avLst>
              <a:gd name="adj" fmla="val 18352"/>
            </a:avLst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5010" tIns="118485" rIns="0" bIns="118485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District Heating Pipe Branches (Distribution)</a:t>
            </a:r>
          </a:p>
        </p:txBody>
      </p:sp>
      <p:sp>
        <p:nvSpPr>
          <p:cNvPr id="9" name="Chevron 74"/>
          <p:cNvSpPr/>
          <p:nvPr/>
        </p:nvSpPr>
        <p:spPr bwMode="gray">
          <a:xfrm>
            <a:off x="5733898" y="1658726"/>
            <a:ext cx="1883791" cy="359917"/>
          </a:xfrm>
          <a:prstGeom prst="chevron">
            <a:avLst>
              <a:gd name="adj" fmla="val 18352"/>
            </a:avLst>
          </a:prstGeom>
          <a:solidFill>
            <a:schemeClr val="tx2"/>
          </a:solidFill>
          <a:ln w="9525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55010" tIns="118485" rIns="0" bIns="118485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District Heating Pipe Mains (Transmission)</a:t>
            </a:r>
          </a:p>
        </p:txBody>
      </p:sp>
      <p:sp>
        <p:nvSpPr>
          <p:cNvPr id="14" name="Rounded Rectangle 53"/>
          <p:cNvSpPr/>
          <p:nvPr/>
        </p:nvSpPr>
        <p:spPr>
          <a:xfrm>
            <a:off x="3866314" y="2065368"/>
            <a:ext cx="1648317" cy="82143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Energy centre mechanical plant design (including grid connection and considerations about backup fuel sources)</a:t>
            </a:r>
          </a:p>
        </p:txBody>
      </p:sp>
      <p:sp>
        <p:nvSpPr>
          <p:cNvPr id="15" name="Rounded Rectangle 55"/>
          <p:cNvSpPr/>
          <p:nvPr/>
        </p:nvSpPr>
        <p:spPr>
          <a:xfrm>
            <a:off x="3866314" y="3985285"/>
            <a:ext cx="1648317" cy="778739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Energy centre plant operation and maintenance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Contracting in relation to fuel supply</a:t>
            </a:r>
          </a:p>
        </p:txBody>
      </p:sp>
      <p:sp>
        <p:nvSpPr>
          <p:cNvPr id="16" name="Rounded Rectangle 56"/>
          <p:cNvSpPr/>
          <p:nvPr/>
        </p:nvSpPr>
        <p:spPr>
          <a:xfrm>
            <a:off x="3866314" y="4867448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Energy centre investment, ownership and operation</a:t>
            </a:r>
          </a:p>
        </p:txBody>
      </p:sp>
      <p:sp>
        <p:nvSpPr>
          <p:cNvPr id="17" name="Rounded Rectangle 57"/>
          <p:cNvSpPr/>
          <p:nvPr/>
        </p:nvSpPr>
        <p:spPr>
          <a:xfrm>
            <a:off x="5733899" y="2065368"/>
            <a:ext cx="1648317" cy="84976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District heating network hydraulics, pipe routing and stress analysis, civil engineering design and specification</a:t>
            </a:r>
          </a:p>
        </p:txBody>
      </p:sp>
      <p:sp>
        <p:nvSpPr>
          <p:cNvPr id="18" name="Rounded Rectangle 58"/>
          <p:cNvSpPr/>
          <p:nvPr/>
        </p:nvSpPr>
        <p:spPr>
          <a:xfrm>
            <a:off x="5733899" y="295614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Civil engineering - trenching and reinstatement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Pre-insulated pipe supply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Pipe installation</a:t>
            </a:r>
          </a:p>
        </p:txBody>
      </p:sp>
      <p:sp>
        <p:nvSpPr>
          <p:cNvPr id="19" name="Rounded Rectangle 59"/>
          <p:cNvSpPr/>
          <p:nvPr/>
        </p:nvSpPr>
        <p:spPr>
          <a:xfrm>
            <a:off x="5733899" y="398528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District heating transmission network operator</a:t>
            </a:r>
          </a:p>
        </p:txBody>
      </p:sp>
      <p:sp>
        <p:nvSpPr>
          <p:cNvPr id="20" name="Rounded Rectangle 60"/>
          <p:cNvSpPr/>
          <p:nvPr/>
        </p:nvSpPr>
        <p:spPr>
          <a:xfrm>
            <a:off x="5733899" y="4867448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Transmission pipe network ownership</a:t>
            </a:r>
          </a:p>
        </p:txBody>
      </p:sp>
      <p:sp>
        <p:nvSpPr>
          <p:cNvPr id="21" name="Rounded Rectangle 61"/>
          <p:cNvSpPr/>
          <p:nvPr/>
        </p:nvSpPr>
        <p:spPr>
          <a:xfrm>
            <a:off x="7601485" y="2065368"/>
            <a:ext cx="1648317" cy="828434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District heating network hydraulics, pipe routing and stress analysis, civil engineering design and specification</a:t>
            </a:r>
          </a:p>
        </p:txBody>
      </p:sp>
      <p:sp>
        <p:nvSpPr>
          <p:cNvPr id="22" name="Rounded Rectangle 62"/>
          <p:cNvSpPr/>
          <p:nvPr/>
        </p:nvSpPr>
        <p:spPr>
          <a:xfrm>
            <a:off x="7601485" y="295614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Civil engineering - trenching and reinstatement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Pre-insulated pipe supply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Pipe installation</a:t>
            </a:r>
          </a:p>
        </p:txBody>
      </p:sp>
      <p:sp>
        <p:nvSpPr>
          <p:cNvPr id="23" name="Rounded Rectangle 63"/>
          <p:cNvSpPr/>
          <p:nvPr/>
        </p:nvSpPr>
        <p:spPr>
          <a:xfrm>
            <a:off x="7601485" y="398528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District heating distribution network operator</a:t>
            </a:r>
          </a:p>
        </p:txBody>
      </p:sp>
      <p:sp>
        <p:nvSpPr>
          <p:cNvPr id="24" name="Rounded Rectangle 64"/>
          <p:cNvSpPr/>
          <p:nvPr/>
        </p:nvSpPr>
        <p:spPr>
          <a:xfrm>
            <a:off x="7601485" y="4867448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Distribution pipe network ownership</a:t>
            </a:r>
          </a:p>
        </p:txBody>
      </p:sp>
      <p:sp>
        <p:nvSpPr>
          <p:cNvPr id="25" name="Rounded Rectangle 65"/>
          <p:cNvSpPr/>
          <p:nvPr/>
        </p:nvSpPr>
        <p:spPr>
          <a:xfrm>
            <a:off x="9469073" y="2065368"/>
            <a:ext cx="1648317" cy="821437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Design of compatible heating system with customer properties</a:t>
            </a:r>
          </a:p>
        </p:txBody>
      </p:sp>
      <p:sp>
        <p:nvSpPr>
          <p:cNvPr id="27" name="Rounded Rectangle 85"/>
          <p:cNvSpPr/>
          <p:nvPr/>
        </p:nvSpPr>
        <p:spPr>
          <a:xfrm>
            <a:off x="9469073" y="398528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Operation and maintenance of systems (including data collection for heat metering and billing)</a:t>
            </a:r>
          </a:p>
        </p:txBody>
      </p:sp>
      <p:sp>
        <p:nvSpPr>
          <p:cNvPr id="31" name="Rounded Rectangle 86"/>
          <p:cNvSpPr/>
          <p:nvPr/>
        </p:nvSpPr>
        <p:spPr>
          <a:xfrm>
            <a:off x="9469073" y="4867448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Heat supplier to customers</a:t>
            </a:r>
          </a:p>
        </p:txBody>
      </p:sp>
      <p:sp>
        <p:nvSpPr>
          <p:cNvPr id="36" name="Rounded Rectangle 108"/>
          <p:cNvSpPr/>
          <p:nvPr/>
        </p:nvSpPr>
        <p:spPr>
          <a:xfrm>
            <a:off x="3866314" y="295614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Plant and equipment supply</a:t>
            </a:r>
          </a:p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Engineering Contractors for energy centre construction and fit out</a:t>
            </a:r>
          </a:p>
        </p:txBody>
      </p:sp>
      <p:sp>
        <p:nvSpPr>
          <p:cNvPr id="37" name="Oval 36"/>
          <p:cNvSpPr/>
          <p:nvPr/>
        </p:nvSpPr>
        <p:spPr>
          <a:xfrm>
            <a:off x="5491214" y="2133156"/>
            <a:ext cx="180016" cy="1799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5491214" y="3049397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491214" y="3445369"/>
            <a:ext cx="180016" cy="1799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491214" y="4224703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491214" y="5023241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7375215" y="2205147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375215" y="3048340"/>
            <a:ext cx="180016" cy="1799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378499" y="3381782"/>
            <a:ext cx="162015" cy="161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7375215" y="4224703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7375215" y="4961705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9229795" y="2300583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9229795" y="4224703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9229795" y="4961705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1084340" y="2241163"/>
            <a:ext cx="180016" cy="1799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1084340" y="4224703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11084340" y="4961705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375215" y="3673874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9229795" y="3070170"/>
            <a:ext cx="180016" cy="1799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9233079" y="3403612"/>
            <a:ext cx="162015" cy="16196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9229795" y="3680990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3" name="Rounded Rectangle 66"/>
          <p:cNvSpPr/>
          <p:nvPr/>
        </p:nvSpPr>
        <p:spPr>
          <a:xfrm>
            <a:off x="9469073" y="2956144"/>
            <a:ext cx="1648317" cy="899792"/>
          </a:xfrm>
          <a:prstGeom prst="round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5992" tIns="0" rIns="35992" bIns="0" rtlCol="0" anchor="t"/>
          <a:lstStyle/>
          <a:p>
            <a:pPr marL="171416" indent="-171416" defTabSz="457098" fontAlgn="base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900" spc="-50" dirty="0">
                <a:solidFill>
                  <a:srgbClr val="333333"/>
                </a:solidFill>
                <a:latin typeface="Verdana"/>
              </a:rPr>
              <a:t>Heat substation / heat interface unit, and heat metering</a:t>
            </a:r>
          </a:p>
        </p:txBody>
      </p:sp>
      <p:sp>
        <p:nvSpPr>
          <p:cNvPr id="64" name="Rounded Rectangle 68"/>
          <p:cNvSpPr/>
          <p:nvPr/>
        </p:nvSpPr>
        <p:spPr>
          <a:xfrm>
            <a:off x="3832174" y="1646008"/>
            <a:ext cx="1883791" cy="3930197"/>
          </a:xfrm>
          <a:prstGeom prst="roundRect">
            <a:avLst>
              <a:gd name="adj" fmla="val 2548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5" name="Rounded Rectangle 69"/>
          <p:cNvSpPr/>
          <p:nvPr/>
        </p:nvSpPr>
        <p:spPr>
          <a:xfrm>
            <a:off x="5761695" y="2054739"/>
            <a:ext cx="3679279" cy="1899243"/>
          </a:xfrm>
          <a:prstGeom prst="roundRect">
            <a:avLst>
              <a:gd name="adj" fmla="val 4856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7" name="Rounded Rectangle 70"/>
          <p:cNvSpPr/>
          <p:nvPr/>
        </p:nvSpPr>
        <p:spPr>
          <a:xfrm>
            <a:off x="9482654" y="3968821"/>
            <a:ext cx="1846118" cy="1574726"/>
          </a:xfrm>
          <a:prstGeom prst="roundRect">
            <a:avLst>
              <a:gd name="adj" fmla="val 9305"/>
            </a:avLst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089770" y="1413243"/>
            <a:ext cx="9257760" cy="2159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b="1" spc="-50" dirty="0">
                <a:solidFill>
                  <a:srgbClr val="FFFFFF"/>
                </a:solidFill>
                <a:latin typeface="Verdana"/>
              </a:rPr>
              <a:t>VALUE CHAIN</a:t>
            </a:r>
          </a:p>
        </p:txBody>
      </p:sp>
      <p:sp>
        <p:nvSpPr>
          <p:cNvPr id="70" name="Oval 69"/>
          <p:cNvSpPr/>
          <p:nvPr/>
        </p:nvSpPr>
        <p:spPr>
          <a:xfrm>
            <a:off x="5463553" y="1588329"/>
            <a:ext cx="288026" cy="2879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FFFFFF"/>
                </a:solidFill>
                <a:latin typeface="Verdana"/>
              </a:rPr>
              <a:t>C</a:t>
            </a:r>
          </a:p>
        </p:txBody>
      </p:sp>
      <p:sp>
        <p:nvSpPr>
          <p:cNvPr id="71" name="Oval 70"/>
          <p:cNvSpPr/>
          <p:nvPr/>
        </p:nvSpPr>
        <p:spPr>
          <a:xfrm>
            <a:off x="9180453" y="1983977"/>
            <a:ext cx="288026" cy="2879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900" spc="-50" dirty="0">
                <a:solidFill>
                  <a:srgbClr val="FFFFFF"/>
                </a:solidFill>
                <a:latin typeface="Verdana"/>
              </a:rPr>
              <a:t>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48B33-FB50-41B9-B380-CBD3BEC94E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fld id="{31421AFA-3AE7-4CEA-BC9B-447859BED57B}" type="slidenum">
              <a:rPr lang="en-GB" spc="-50">
                <a:solidFill>
                  <a:srgbClr val="333333"/>
                </a:solidFill>
                <a:latin typeface="Verdana"/>
                <a:ea typeface="Verdana" pitchFamily="34" charset="0"/>
              </a:rPr>
              <a:pPr defTabSz="457098" fontAlgn="base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​"/>
              </a:pPr>
              <a:t>35</a:t>
            </a:fld>
            <a:endParaRPr lang="en-GB" spc="-50" dirty="0">
              <a:solidFill>
                <a:srgbClr val="333333"/>
              </a:solidFill>
              <a:latin typeface="Verdana"/>
              <a:ea typeface="Verdana" pitchFamily="34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818943" y="60528"/>
            <a:ext cx="2339458" cy="175588"/>
          </a:xfrm>
          <a:prstGeom prst="roundRect">
            <a:avLst>
              <a:gd name="adj" fmla="val 59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009DF0"/>
                </a:solidFill>
                <a:latin typeface="Verdana"/>
              </a:rPr>
              <a:t>INWARD INVESTMENT ANALYSIS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8DB56F4-E4E9-4EE4-8CBA-ECE429129B83}"/>
              </a:ext>
            </a:extLst>
          </p:cNvPr>
          <p:cNvGrpSpPr/>
          <p:nvPr/>
        </p:nvGrpSpPr>
        <p:grpSpPr>
          <a:xfrm>
            <a:off x="2112650" y="1646009"/>
            <a:ext cx="1708928" cy="4121231"/>
            <a:chOff x="2110933" y="1646390"/>
            <a:chExt cx="1918373" cy="4122185"/>
          </a:xfrm>
        </p:grpSpPr>
        <p:sp>
          <p:nvSpPr>
            <p:cNvPr id="78" name="Pentagon 71">
              <a:extLst>
                <a:ext uri="{FF2B5EF4-FFF2-40B4-BE49-F238E27FC236}">
                  <a16:creationId xmlns:a16="http://schemas.microsoft.com/office/drawing/2014/main" id="{433721EE-87A9-4A50-9B62-AE0D90055813}"/>
                </a:ext>
              </a:extLst>
            </p:cNvPr>
            <p:cNvSpPr/>
            <p:nvPr/>
          </p:nvSpPr>
          <p:spPr bwMode="gray">
            <a:xfrm>
              <a:off x="2145079" y="1659110"/>
              <a:ext cx="1884227" cy="360000"/>
            </a:xfrm>
            <a:prstGeom prst="homePlate">
              <a:avLst>
                <a:gd name="adj" fmla="val 17910"/>
              </a:avLst>
            </a:prstGeom>
            <a:solidFill>
              <a:schemeClr val="tx2"/>
            </a:solidFill>
            <a:ln w="9525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52896" tIns="118485" rIns="0" bIns="118485" rtlCol="0" anchor="ctr"/>
            <a:lstStyle/>
            <a:p>
              <a:pPr defTabSz="457098" fontAlgn="base">
                <a:spcBef>
                  <a:spcPct val="0"/>
                </a:spcBef>
                <a:buFont typeface="Arial" panose="020B0604020202020204" pitchFamily="34" charset="0"/>
                <a:buChar char="​"/>
              </a:pPr>
              <a:r>
                <a:rPr lang="en-GB" sz="1000" b="1" spc="-50" dirty="0" err="1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Minewater</a:t>
              </a:r>
              <a:r>
                <a:rPr lang="en-GB" sz="1000" b="1" spc="-50" dirty="0">
                  <a:solidFill>
                    <a:srgbClr val="FFFFFF"/>
                  </a:solidFill>
                  <a:latin typeface="Verdana"/>
                  <a:ea typeface="Verdana"/>
                  <a:cs typeface="Verdana"/>
                  <a:sym typeface="Verdana"/>
                </a:rPr>
                <a:t> heat recovery</a:t>
              </a:r>
            </a:p>
          </p:txBody>
        </p:sp>
        <p:sp>
          <p:nvSpPr>
            <p:cNvPr id="82" name="Rounded Rectangle 53">
              <a:extLst>
                <a:ext uri="{FF2B5EF4-FFF2-40B4-BE49-F238E27FC236}">
                  <a16:creationId xmlns:a16="http://schemas.microsoft.com/office/drawing/2014/main" id="{7E7E5770-092A-4DBA-AEBA-9AA8D623E1C0}"/>
                </a:ext>
              </a:extLst>
            </p:cNvPr>
            <p:cNvSpPr/>
            <p:nvPr/>
          </p:nvSpPr>
          <p:spPr>
            <a:xfrm>
              <a:off x="2145081" y="2065846"/>
              <a:ext cx="1648699" cy="821627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5992" tIns="0" rIns="35992" bIns="0" rtlCol="0" anchor="t"/>
            <a:lstStyle/>
            <a:p>
              <a:pPr marL="171416" indent="-171416" defTabSz="457098" fontAlgn="base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900" spc="-50" dirty="0">
                  <a:solidFill>
                    <a:srgbClr val="333333"/>
                  </a:solidFill>
                  <a:latin typeface="Verdana"/>
                </a:rPr>
                <a:t>Geology and hydrogeology, well design, pump selection, water treatment</a:t>
              </a:r>
            </a:p>
          </p:txBody>
        </p:sp>
        <p:sp>
          <p:nvSpPr>
            <p:cNvPr id="83" name="Rounded Rectangle 55">
              <a:extLst>
                <a:ext uri="{FF2B5EF4-FFF2-40B4-BE49-F238E27FC236}">
                  <a16:creationId xmlns:a16="http://schemas.microsoft.com/office/drawing/2014/main" id="{F80843EE-F157-47A6-B9C7-9792991EFBD8}"/>
                </a:ext>
              </a:extLst>
            </p:cNvPr>
            <p:cNvSpPr/>
            <p:nvPr/>
          </p:nvSpPr>
          <p:spPr>
            <a:xfrm>
              <a:off x="2145081" y="3986207"/>
              <a:ext cx="1648699" cy="778919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5992" tIns="0" rIns="35992" bIns="0" rtlCol="0" anchor="t"/>
            <a:lstStyle/>
            <a:p>
              <a:pPr marL="171416" indent="-171416" defTabSz="457098" fontAlgn="base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900" spc="-50" dirty="0">
                  <a:solidFill>
                    <a:srgbClr val="333333"/>
                  </a:solidFill>
                  <a:latin typeface="Verdana"/>
                </a:rPr>
                <a:t>Borehole operation and maintenance</a:t>
              </a:r>
            </a:p>
          </p:txBody>
        </p:sp>
        <p:sp>
          <p:nvSpPr>
            <p:cNvPr id="84" name="Rounded Rectangle 56">
              <a:extLst>
                <a:ext uri="{FF2B5EF4-FFF2-40B4-BE49-F238E27FC236}">
                  <a16:creationId xmlns:a16="http://schemas.microsoft.com/office/drawing/2014/main" id="{31F9F135-E232-460A-83BA-9CF272B9B16B}"/>
                </a:ext>
              </a:extLst>
            </p:cNvPr>
            <p:cNvSpPr/>
            <p:nvPr/>
          </p:nvSpPr>
          <p:spPr>
            <a:xfrm>
              <a:off x="2145081" y="4868575"/>
              <a:ext cx="1648699" cy="900000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5992" tIns="0" rIns="35992" bIns="0" rtlCol="0" anchor="t"/>
            <a:lstStyle/>
            <a:p>
              <a:pPr marL="171416" indent="-171416" defTabSz="457098" fontAlgn="base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900" spc="-50" dirty="0">
                  <a:solidFill>
                    <a:srgbClr val="333333"/>
                  </a:solidFill>
                  <a:latin typeface="Verdana"/>
                </a:rPr>
                <a:t>Investment in well installation, ownership and operation</a:t>
              </a:r>
            </a:p>
          </p:txBody>
        </p:sp>
        <p:sp>
          <p:nvSpPr>
            <p:cNvPr id="85" name="Rounded Rectangle 108">
              <a:extLst>
                <a:ext uri="{FF2B5EF4-FFF2-40B4-BE49-F238E27FC236}">
                  <a16:creationId xmlns:a16="http://schemas.microsoft.com/office/drawing/2014/main" id="{63A98050-9C5E-42BB-9462-139502A689F4}"/>
                </a:ext>
              </a:extLst>
            </p:cNvPr>
            <p:cNvSpPr/>
            <p:nvPr/>
          </p:nvSpPr>
          <p:spPr>
            <a:xfrm>
              <a:off x="2145081" y="2956829"/>
              <a:ext cx="1648699" cy="900000"/>
            </a:xfrm>
            <a:prstGeom prst="roundRect">
              <a:avLst/>
            </a:prstGeom>
            <a:solidFill>
              <a:schemeClr val="bg1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5992" tIns="0" rIns="35992" bIns="0" rtlCol="0" anchor="t"/>
            <a:lstStyle/>
            <a:p>
              <a:pPr marL="171416" indent="-171416" defTabSz="457098" fontAlgn="base"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900" spc="-50" dirty="0">
                  <a:solidFill>
                    <a:srgbClr val="333333"/>
                  </a:solidFill>
                  <a:latin typeface="Verdana"/>
                </a:rPr>
                <a:t>Borehole drilling, pump supply and installation, filtration and water treatment</a:t>
              </a:r>
            </a:p>
          </p:txBody>
        </p:sp>
        <p:sp>
          <p:nvSpPr>
            <p:cNvPr id="91" name="Rounded Rectangle 68">
              <a:extLst>
                <a:ext uri="{FF2B5EF4-FFF2-40B4-BE49-F238E27FC236}">
                  <a16:creationId xmlns:a16="http://schemas.microsoft.com/office/drawing/2014/main" id="{5B98AE86-4905-41C4-9103-5F26DC426BC1}"/>
                </a:ext>
              </a:extLst>
            </p:cNvPr>
            <p:cNvSpPr/>
            <p:nvPr/>
          </p:nvSpPr>
          <p:spPr>
            <a:xfrm>
              <a:off x="2110933" y="1646390"/>
              <a:ext cx="1884227" cy="2321636"/>
            </a:xfrm>
            <a:prstGeom prst="roundRect">
              <a:avLst>
                <a:gd name="adj" fmla="val 2548"/>
              </a:avLst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98" fontAlgn="base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​"/>
              </a:pPr>
              <a:endParaRPr lang="en-GB" sz="900" spc="-50" dirty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87" name="Rounded Rectangle 68">
              <a:extLst>
                <a:ext uri="{FF2B5EF4-FFF2-40B4-BE49-F238E27FC236}">
                  <a16:creationId xmlns:a16="http://schemas.microsoft.com/office/drawing/2014/main" id="{278DC482-7BB1-4C56-909D-C3114EAAAE8C}"/>
                </a:ext>
              </a:extLst>
            </p:cNvPr>
            <p:cNvSpPr/>
            <p:nvPr/>
          </p:nvSpPr>
          <p:spPr>
            <a:xfrm>
              <a:off x="2110933" y="4833401"/>
              <a:ext cx="1884227" cy="749750"/>
            </a:xfrm>
            <a:prstGeom prst="roundRect">
              <a:avLst>
                <a:gd name="adj" fmla="val 2548"/>
              </a:avLst>
            </a:prstGeom>
            <a:noFill/>
            <a:ln w="1905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098" fontAlgn="base">
                <a:spcBef>
                  <a:spcPct val="0"/>
                </a:spcBef>
                <a:spcAft>
                  <a:spcPts val="1200"/>
                </a:spcAft>
                <a:buFont typeface="Arial" panose="020B0604020202020204" pitchFamily="34" charset="0"/>
                <a:buChar char="​"/>
              </a:pPr>
              <a:endParaRPr lang="en-GB" sz="900" spc="-50" dirty="0">
                <a:solidFill>
                  <a:srgbClr val="FFFFFF"/>
                </a:solidFill>
                <a:latin typeface="Verdana"/>
              </a:endParaRPr>
            </a:p>
          </p:txBody>
        </p:sp>
      </p:grpSp>
      <p:sp>
        <p:nvSpPr>
          <p:cNvPr id="86" name="Oval 85">
            <a:extLst>
              <a:ext uri="{FF2B5EF4-FFF2-40B4-BE49-F238E27FC236}">
                <a16:creationId xmlns:a16="http://schemas.microsoft.com/office/drawing/2014/main" id="{0F3BA941-477B-4C6D-88B2-9A9E31CDFD92}"/>
              </a:ext>
            </a:extLst>
          </p:cNvPr>
          <p:cNvSpPr/>
          <p:nvPr/>
        </p:nvSpPr>
        <p:spPr>
          <a:xfrm>
            <a:off x="3560195" y="2133156"/>
            <a:ext cx="180016" cy="1799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2E05BB5-E15F-4D20-A9C2-FBCC7546C489}"/>
              </a:ext>
            </a:extLst>
          </p:cNvPr>
          <p:cNvSpPr/>
          <p:nvPr/>
        </p:nvSpPr>
        <p:spPr>
          <a:xfrm>
            <a:off x="3560195" y="4094098"/>
            <a:ext cx="180016" cy="179958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B31B247-01C7-43F5-9B14-3D67444FACD5}"/>
              </a:ext>
            </a:extLst>
          </p:cNvPr>
          <p:cNvSpPr/>
          <p:nvPr/>
        </p:nvSpPr>
        <p:spPr>
          <a:xfrm>
            <a:off x="3560195" y="5023241"/>
            <a:ext cx="180016" cy="179958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C8A6E3E-5C76-44D5-B67D-2DA957F9B5E2}"/>
              </a:ext>
            </a:extLst>
          </p:cNvPr>
          <p:cNvSpPr/>
          <p:nvPr/>
        </p:nvSpPr>
        <p:spPr>
          <a:xfrm>
            <a:off x="3532534" y="1588329"/>
            <a:ext cx="288026" cy="2879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FFFFFF"/>
                </a:solidFill>
                <a:latin typeface="Verdana"/>
              </a:rPr>
              <a:t>A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17029" y="2945514"/>
            <a:ext cx="10473576" cy="0"/>
          </a:xfrm>
          <a:prstGeom prst="line">
            <a:avLst/>
          </a:prstGeom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17029" y="3967107"/>
            <a:ext cx="10473576" cy="0"/>
          </a:xfrm>
          <a:prstGeom prst="line">
            <a:avLst/>
          </a:prstGeom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7029" y="4815735"/>
            <a:ext cx="10473576" cy="0"/>
          </a:xfrm>
          <a:prstGeom prst="line">
            <a:avLst/>
          </a:prstGeom>
          <a:ln w="9525"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72FD8C56-61AC-4DDC-A776-1EFD0CF26270}"/>
              </a:ext>
            </a:extLst>
          </p:cNvPr>
          <p:cNvSpPr/>
          <p:nvPr/>
        </p:nvSpPr>
        <p:spPr>
          <a:xfrm>
            <a:off x="3564742" y="3048340"/>
            <a:ext cx="180016" cy="179958"/>
          </a:xfrm>
          <a:prstGeom prst="ellipse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1084340" y="3179280"/>
            <a:ext cx="180016" cy="17995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endParaRPr lang="en-GB" sz="900" spc="-5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4AD94F7-1297-451F-A70F-B2AD42BA10E2}"/>
              </a:ext>
            </a:extLst>
          </p:cNvPr>
          <p:cNvSpPr/>
          <p:nvPr/>
        </p:nvSpPr>
        <p:spPr>
          <a:xfrm>
            <a:off x="3532534" y="4713257"/>
            <a:ext cx="288026" cy="2879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1000" spc="-50" dirty="0">
                <a:solidFill>
                  <a:srgbClr val="FFFFFF"/>
                </a:solidFill>
                <a:latin typeface="Verdana"/>
              </a:rPr>
              <a:t>B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7371DF-92C0-4F60-AC7F-5F98F3368ECE}"/>
              </a:ext>
            </a:extLst>
          </p:cNvPr>
          <p:cNvSpPr/>
          <p:nvPr/>
        </p:nvSpPr>
        <p:spPr>
          <a:xfrm>
            <a:off x="11070574" y="3858869"/>
            <a:ext cx="288026" cy="28793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098" fontAlgn="base"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</a:pPr>
            <a:r>
              <a:rPr lang="en-GB" sz="900" spc="-50" dirty="0">
                <a:solidFill>
                  <a:srgbClr val="FFFFFF"/>
                </a:solidFill>
                <a:latin typeface="Verdana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2973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From our experiences of energy system decarbonisation for international cities There are some basic steps that are common to the development of district Energy infrastructure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C769DBF-B67A-48A7-85A8-25B791EA2BCA}"/>
              </a:ext>
            </a:extLst>
          </p:cNvPr>
          <p:cNvGraphicFramePr>
            <a:graphicFrameLocks noGrp="1"/>
          </p:cNvGraphicFramePr>
          <p:nvPr/>
        </p:nvGraphicFramePr>
        <p:xfrm>
          <a:off x="800533" y="1644272"/>
          <a:ext cx="10586174" cy="400445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3506858">
                  <a:extLst>
                    <a:ext uri="{9D8B030D-6E8A-4147-A177-3AD203B41FA5}">
                      <a16:colId xmlns:a16="http://schemas.microsoft.com/office/drawing/2014/main" val="1867225824"/>
                    </a:ext>
                  </a:extLst>
                </a:gridCol>
                <a:gridCol w="3539658">
                  <a:extLst>
                    <a:ext uri="{9D8B030D-6E8A-4147-A177-3AD203B41FA5}">
                      <a16:colId xmlns:a16="http://schemas.microsoft.com/office/drawing/2014/main" val="1135350104"/>
                    </a:ext>
                  </a:extLst>
                </a:gridCol>
                <a:gridCol w="3539658">
                  <a:extLst>
                    <a:ext uri="{9D8B030D-6E8A-4147-A177-3AD203B41FA5}">
                      <a16:colId xmlns:a16="http://schemas.microsoft.com/office/drawing/2014/main" val="3814744997"/>
                    </a:ext>
                  </a:extLst>
                </a:gridCol>
              </a:tblGrid>
              <a:tr h="853893">
                <a:tc>
                  <a:txBody>
                    <a:bodyPr/>
                    <a:lstStyle/>
                    <a:p>
                      <a:pPr algn="l"/>
                      <a:r>
                        <a:rPr lang="en-GB" sz="1100" dirty="0">
                          <a:solidFill>
                            <a:schemeClr val="bg1"/>
                          </a:solidFill>
                        </a:rPr>
                        <a:t>Understanding the Strategic Context and Creating a Vision</a:t>
                      </a:r>
                    </a:p>
                  </a:txBody>
                  <a:tcPr marL="91419" marR="91419" marT="143967" marB="14396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</a:rPr>
                        <a:t>Creating the Institutions and Frameworks for Delivery and Build Skills</a:t>
                      </a:r>
                    </a:p>
                  </a:txBody>
                  <a:tcPr marL="91419" marR="91419" marT="143967" marB="14396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chemeClr val="bg1"/>
                          </a:solidFill>
                        </a:rPr>
                        <a:t>Delivering Tactically with a Clear Connection back to the Strategy</a:t>
                      </a:r>
                    </a:p>
                  </a:txBody>
                  <a:tcPr marL="91419" marR="91419" marT="143967" marB="143967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8000"/>
                  </a:ext>
                </a:extLst>
              </a:tr>
              <a:tr h="3150557"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Assess the existing energy and climate policy, objectives, strategies and targets and identify catalysts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 local energy demand and evaluate local energy resources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Set measurable, reportable and verifiable project indicators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9" marR="91419" marT="143967" marB="143967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F5F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Strengthen or develop the institutional multi-stakeholder coordination framework</a:t>
                      </a: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Integrate District Energy into national and/or local energy strategy and planning</a:t>
                      </a: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Determine relevant policy design considerations</a:t>
                      </a: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locally appropriate procurement option</a:t>
                      </a: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Facilitate finance</a:t>
                      </a:r>
                    </a:p>
                  </a:txBody>
                  <a:tcPr marL="91419" marR="91419" marT="143967" marB="143967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2E1FA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Carry out project feasibility and viability that is driven by reducing and decarbonising energy demand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Follow the energy hierarchy – energy efficiency first followed by decarbonisation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r>
                        <a:rPr lang="en-GB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Develop business cases</a:t>
                      </a: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457189" rtl="0" eaLnBrk="1" latinLnBrk="0" hangingPunct="1"/>
                      <a:endParaRPr lang="en-GB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9" marR="91419" marT="143967" marB="143967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1B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9627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4771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796188-711E-4D89-BE3A-CAB4AFED40A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0" tIns="17996" rIns="0" bIns="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GB" sz="2000" dirty="0"/>
              <a:t>There is no single commercial delivery model and they heavily depend on the balance of risk in the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D40E6-D564-47C1-B722-63A4B452D27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GB" dirty="0"/>
              <a:t>Access to and ownership of the </a:t>
            </a:r>
            <a:r>
              <a:rPr lang="en-GB" dirty="0" err="1"/>
              <a:t>minewater</a:t>
            </a:r>
            <a:r>
              <a:rPr lang="en-GB" dirty="0"/>
              <a:t> resource</a:t>
            </a:r>
          </a:p>
          <a:p>
            <a:r>
              <a:rPr lang="en-GB" dirty="0"/>
              <a:t>Funding for the exploratory work and risk of drilling</a:t>
            </a:r>
          </a:p>
          <a:p>
            <a:r>
              <a:rPr lang="en-GB" dirty="0"/>
              <a:t>Aggregation of heat demands on the system</a:t>
            </a:r>
          </a:p>
          <a:p>
            <a:r>
              <a:rPr lang="en-GB" dirty="0"/>
              <a:t>Investment in a long term infrastructure and patient capital</a:t>
            </a:r>
          </a:p>
          <a:p>
            <a:r>
              <a:rPr lang="en-GB" dirty="0"/>
              <a:t>Long term appetite to supply heating and cooling to customers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696C0-397E-4427-8492-2DE79225DCE4}"/>
              </a:ext>
            </a:extLst>
          </p:cNvPr>
          <p:cNvGrpSpPr/>
          <p:nvPr/>
        </p:nvGrpSpPr>
        <p:grpSpPr>
          <a:xfrm>
            <a:off x="6506275" y="1201066"/>
            <a:ext cx="5119571" cy="4635547"/>
            <a:chOff x="6505576" y="1201344"/>
            <a:chExt cx="5120756" cy="46366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B38F5C-7812-4A89-86EC-EE214EB55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54690">
              <a:off x="6522255" y="1447554"/>
              <a:ext cx="3069522" cy="435251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5722C94-8049-48AD-BAF5-C67C8E445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54690">
              <a:off x="6514672" y="1467258"/>
              <a:ext cx="3069522" cy="435251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FBDF9A-617C-4A26-809B-87B65A0F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554690">
              <a:off x="6505576" y="1485451"/>
              <a:ext cx="3069522" cy="435251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B1A4384-9443-42ED-8C5F-BDDCD547D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46277">
              <a:off x="8558366" y="1208921"/>
              <a:ext cx="3067966" cy="433853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8473BC4-34C7-4DFD-A272-60F8BB7F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46277">
              <a:off x="8550785" y="1210438"/>
              <a:ext cx="3067966" cy="433853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637D86-58D2-4DA7-88FF-119377BF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46277">
              <a:off x="8536989" y="1201344"/>
              <a:ext cx="3067966" cy="433853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30256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5ED49EE-5330-4079-B9B1-A8F14A8F6C1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4176" t="6884" r="-4187" b="6893"/>
          <a:stretch/>
        </p:blipFill>
        <p:spPr>
          <a:xfrm>
            <a:off x="2204" y="0"/>
            <a:ext cx="12190378" cy="6860012"/>
          </a:xfrm>
        </p:spPr>
      </p:pic>
    </p:spTree>
    <p:extLst>
      <p:ext uri="{BB962C8B-B14F-4D97-AF65-F5344CB8AC3E}">
        <p14:creationId xmlns:p14="http://schemas.microsoft.com/office/powerpoint/2010/main" val="2351958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D_PresentationTitle_2">
            <a:extLst>
              <a:ext uri="{FF2B5EF4-FFF2-40B4-BE49-F238E27FC236}">
                <a16:creationId xmlns:a16="http://schemas.microsoft.com/office/drawing/2014/main" id="{3B3CCF37-AE80-4677-BCE9-312231F18035}"/>
              </a:ext>
            </a:extLst>
          </p:cNvPr>
          <p:cNvSpPr txBox="1">
            <a:spLocks/>
          </p:cNvSpPr>
          <p:nvPr/>
        </p:nvSpPr>
        <p:spPr bwMode="auto">
          <a:xfrm>
            <a:off x="8157347" y="5760837"/>
            <a:ext cx="3718022" cy="885167"/>
          </a:xfrm>
          <a:prstGeom prst="roundRect">
            <a:avLst>
              <a:gd name="adj" fmla="val 7507"/>
            </a:avLst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7975" tIns="107975" rIns="107975" bIns="107975" numCol="1" anchor="t" anchorCtr="0" compatLnSpc="1">
            <a:prstTxWarp prst="textNoShape">
              <a:avLst/>
            </a:prstTxWarp>
          </a:bodyPr>
          <a:lstStyle>
            <a:lvl1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 sz="4800" b="1" kern="1200" cap="all" spc="-150" baseline="0" smtClean="0">
                <a:solidFill>
                  <a:schemeClr val="tx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6480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6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2pPr>
            <a:lvl3pPr marL="979200" indent="-25200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Verdana" pitchFamily="34" charset="0"/>
              <a:buChar char="•"/>
              <a:defRPr sz="14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3pPr>
            <a:lvl4pPr marL="0" indent="0" algn="l" defTabSz="457189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kern="1200" spc="-5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4pPr>
            <a:lvl5pPr marL="0" indent="0" algn="l" defTabSz="457189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4800" b="1" kern="1200" cap="all" spc="-100" baseline="0">
                <a:solidFill>
                  <a:schemeClr val="tx1"/>
                </a:solidFill>
                <a:latin typeface="Verdana"/>
                <a:ea typeface="Verdana" pitchFamily="34" charset="0"/>
                <a:cs typeface="+mn-cs"/>
              </a:defRPr>
            </a:lvl5pPr>
            <a:lvl6pPr marL="0" indent="0" algn="l" defTabSz="457189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1800" b="1" kern="1200" cap="all" spc="-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189" rtl="0" eaLnBrk="1" latinLnBrk="0" hangingPunct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​"/>
              <a:defRPr sz="1800" i="0" kern="1200" spc="-5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7pPr>
            <a:lvl8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rabi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52000" algn="l" defTabSz="457189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2"/>
              </a:buClr>
              <a:buFont typeface="+mj-lt"/>
              <a:buAutoNum type="alphaUcPeriod"/>
              <a:defRPr sz="1600" kern="1200" spc="-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457098"/>
            <a:r>
              <a:rPr lang="en-GB" sz="1400" dirty="0">
                <a:solidFill>
                  <a:srgbClr val="009DF0"/>
                </a:solidFill>
              </a:rPr>
              <a:t>PAUL STEEN</a:t>
            </a:r>
          </a:p>
          <a:p>
            <a:pPr algn="r" defTabSz="457098"/>
            <a:r>
              <a:rPr lang="en-GB" sz="1400" dirty="0">
                <a:solidFill>
                  <a:srgbClr val="009DF0"/>
                </a:solidFill>
                <a:hlinkClick r:id="rId2"/>
              </a:rPr>
              <a:t>Paul.steen@Ramboll.co.uk</a:t>
            </a:r>
            <a:endParaRPr lang="en-GB" sz="1400" dirty="0">
              <a:solidFill>
                <a:srgbClr val="009DF0"/>
              </a:solidFill>
            </a:endParaRPr>
          </a:p>
          <a:p>
            <a:pPr algn="r" defTabSz="457098"/>
            <a:r>
              <a:rPr lang="en-GB" sz="1400" dirty="0">
                <a:solidFill>
                  <a:srgbClr val="009DF0"/>
                </a:solidFill>
              </a:rPr>
              <a:t>07970 615407</a:t>
            </a:r>
          </a:p>
        </p:txBody>
      </p:sp>
    </p:spTree>
    <p:extLst>
      <p:ext uri="{BB962C8B-B14F-4D97-AF65-F5344CB8AC3E}">
        <p14:creationId xmlns:p14="http://schemas.microsoft.com/office/powerpoint/2010/main" val="242680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81183-DCEC-D046-884A-BBE78C93A0B5}"/>
              </a:ext>
            </a:extLst>
          </p:cNvPr>
          <p:cNvSpPr/>
          <p:nvPr/>
        </p:nvSpPr>
        <p:spPr>
          <a:xfrm>
            <a:off x="0" y="0"/>
            <a:ext cx="12192000" cy="6289780"/>
          </a:xfrm>
          <a:prstGeom prst="rect">
            <a:avLst/>
          </a:prstGeom>
          <a:solidFill>
            <a:srgbClr val="00427F"/>
          </a:solidFill>
          <a:ln>
            <a:solidFill>
              <a:srgbClr val="0042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EA515-F536-164E-8036-F0AF174B7E81}"/>
              </a:ext>
            </a:extLst>
          </p:cNvPr>
          <p:cNvSpPr txBox="1"/>
          <p:nvPr/>
        </p:nvSpPr>
        <p:spPr>
          <a:xfrm>
            <a:off x="6628157" y="849040"/>
            <a:ext cx="52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Asking Questions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AE0AF8-B588-F047-ADEB-E9C8E470C4CC}"/>
              </a:ext>
            </a:extLst>
          </p:cNvPr>
          <p:cNvSpPr txBox="1">
            <a:spLocks/>
          </p:cNvSpPr>
          <p:nvPr/>
        </p:nvSpPr>
        <p:spPr>
          <a:xfrm>
            <a:off x="6628156" y="1574734"/>
            <a:ext cx="4976139" cy="466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Type your questions into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pane of the control panel. 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may send in your questions at any time during the presentation; we will collect these and address them during the Q&amp;A session at the end of today’s presentation.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7DEE2-8646-EF4C-B3E9-82A0896EA430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E70413-7085-AB44-BA96-3BFD8326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C78BCDBE-3CDE-4002-8851-E874CFC3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881" y="1079873"/>
            <a:ext cx="3966017" cy="39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7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81183-DCEC-D046-884A-BBE78C93A0B5}"/>
              </a:ext>
            </a:extLst>
          </p:cNvPr>
          <p:cNvSpPr/>
          <p:nvPr/>
        </p:nvSpPr>
        <p:spPr>
          <a:xfrm>
            <a:off x="0" y="0"/>
            <a:ext cx="12192000" cy="6289780"/>
          </a:xfrm>
          <a:prstGeom prst="rect">
            <a:avLst/>
          </a:prstGeom>
          <a:solidFill>
            <a:srgbClr val="00427F"/>
          </a:solidFill>
          <a:ln>
            <a:solidFill>
              <a:srgbClr val="0042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EA515-F536-164E-8036-F0AF174B7E81}"/>
              </a:ext>
            </a:extLst>
          </p:cNvPr>
          <p:cNvSpPr txBox="1"/>
          <p:nvPr/>
        </p:nvSpPr>
        <p:spPr>
          <a:xfrm>
            <a:off x="6628157" y="849040"/>
            <a:ext cx="52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Q&amp;A Session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AE0AF8-B588-F047-ADEB-E9C8E470C4CC}"/>
              </a:ext>
            </a:extLst>
          </p:cNvPr>
          <p:cNvSpPr txBox="1">
            <a:spLocks/>
          </p:cNvSpPr>
          <p:nvPr/>
        </p:nvSpPr>
        <p:spPr>
          <a:xfrm>
            <a:off x="6628156" y="1574734"/>
            <a:ext cx="4976139" cy="466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It’s time for your questions to be put to today’s presenter.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 can still submit a question using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Questions section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your control panel.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Any questions we don’t manage to get to will be followed up with, after the webinar.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7DEE2-8646-EF4C-B3E9-82A0896EA430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E70413-7085-AB44-BA96-3BFD8326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pic>
        <p:nvPicPr>
          <p:cNvPr id="12" name="Graphic 11" descr="Customer review">
            <a:extLst>
              <a:ext uri="{FF2B5EF4-FFF2-40B4-BE49-F238E27FC236}">
                <a16:creationId xmlns:a16="http://schemas.microsoft.com/office/drawing/2014/main" id="{C78BCDBE-3CDE-4002-8851-E874CFC3E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881" y="1079873"/>
            <a:ext cx="3966017" cy="396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9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6A37C-6B17-6543-9079-27121557A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" r="18461" b="30801"/>
          <a:stretch/>
        </p:blipFill>
        <p:spPr>
          <a:xfrm>
            <a:off x="0" y="-189186"/>
            <a:ext cx="12192000" cy="70471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C5262-268E-3D48-B2ED-D23750F4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30" y="588626"/>
            <a:ext cx="3606800" cy="596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CE220-F1CA-0547-B940-DE518A11FB7F}"/>
              </a:ext>
            </a:extLst>
          </p:cNvPr>
          <p:cNvSpPr txBox="1"/>
          <p:nvPr/>
        </p:nvSpPr>
        <p:spPr>
          <a:xfrm>
            <a:off x="691929" y="1433689"/>
            <a:ext cx="9750293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joining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webinar.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We’ll email a copy of today’s webinar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you shortly.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9F8EE-0949-594C-8B51-E03B4591F4B8}"/>
              </a:ext>
            </a:extLst>
          </p:cNvPr>
          <p:cNvSpPr/>
          <p:nvPr/>
        </p:nvSpPr>
        <p:spPr>
          <a:xfrm rot="10800000">
            <a:off x="-3" y="5990894"/>
            <a:ext cx="12192001" cy="867106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959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824782" y="512314"/>
            <a:ext cx="5233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42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Have Your Say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A7E9EA-B15C-3944-BD0E-997333C8A9DC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464F23-DD87-7544-99F3-8529152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F9F72C72-FBF0-164F-901F-92C1EF3339D0}"/>
              </a:ext>
            </a:extLst>
          </p:cNvPr>
          <p:cNvSpPr txBox="1">
            <a:spLocks/>
          </p:cNvSpPr>
          <p:nvPr/>
        </p:nvSpPr>
        <p:spPr>
          <a:xfrm>
            <a:off x="824782" y="1089002"/>
            <a:ext cx="5535168" cy="4518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may also seek your input using on-screen polls.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will appear on screen for a short time and prompt you to participate by giving your opinion.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 your answer and the webinar will continue as normal afterwards.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Your vote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anonymous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your name and email is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hidden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Graphic 8" descr="Pie chart">
            <a:extLst>
              <a:ext uri="{FF2B5EF4-FFF2-40B4-BE49-F238E27FC236}">
                <a16:creationId xmlns:a16="http://schemas.microsoft.com/office/drawing/2014/main" id="{9B85E22E-0610-4479-BA13-9A3B6E8B6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4686" y="1086542"/>
            <a:ext cx="3352796" cy="33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081183-DCEC-D046-884A-BBE78C93A0B5}"/>
              </a:ext>
            </a:extLst>
          </p:cNvPr>
          <p:cNvSpPr/>
          <p:nvPr/>
        </p:nvSpPr>
        <p:spPr>
          <a:xfrm>
            <a:off x="0" y="0"/>
            <a:ext cx="12192000" cy="6289780"/>
          </a:xfrm>
          <a:prstGeom prst="rect">
            <a:avLst/>
          </a:prstGeom>
          <a:solidFill>
            <a:srgbClr val="00427F"/>
          </a:solidFill>
          <a:ln>
            <a:solidFill>
              <a:srgbClr val="0042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3EA515-F536-164E-8036-F0AF174B7E81}"/>
              </a:ext>
            </a:extLst>
          </p:cNvPr>
          <p:cNvSpPr txBox="1"/>
          <p:nvPr/>
        </p:nvSpPr>
        <p:spPr>
          <a:xfrm>
            <a:off x="6628157" y="777794"/>
            <a:ext cx="525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Recording Notice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AAE0AF8-B588-F047-ADEB-E9C8E470C4CC}"/>
              </a:ext>
            </a:extLst>
          </p:cNvPr>
          <p:cNvSpPr txBox="1">
            <a:spLocks/>
          </p:cNvSpPr>
          <p:nvPr/>
        </p:nvSpPr>
        <p:spPr>
          <a:xfrm>
            <a:off x="6628156" y="1851143"/>
            <a:ext cx="4976139" cy="4665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Our webinar today is being recorded but your name and attendance is hidden from the recording.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recording will be uploaded and will be made available to watch again.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Details of how to do this will be shared with you via email, 24 - 48 hours after the webinar has ended.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97DEE2-8646-EF4C-B3E9-82A0896EA430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E70413-7085-AB44-BA96-3BFD8326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pic>
        <p:nvPicPr>
          <p:cNvPr id="8" name="Graphic 7" descr="Video camera">
            <a:extLst>
              <a:ext uri="{FF2B5EF4-FFF2-40B4-BE49-F238E27FC236}">
                <a16:creationId xmlns:a16="http://schemas.microsoft.com/office/drawing/2014/main" id="{78C690DD-3F10-45E6-BA59-64C2EE3B3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5649" y="1236372"/>
            <a:ext cx="3823225" cy="382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21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46A37C-6B17-6543-9079-27121557AE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334503"/>
            <a:ext cx="12192003" cy="77776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A9F8EE-0949-594C-8B51-E03B4591F4B8}"/>
              </a:ext>
            </a:extLst>
          </p:cNvPr>
          <p:cNvSpPr/>
          <p:nvPr/>
        </p:nvSpPr>
        <p:spPr>
          <a:xfrm rot="10800000">
            <a:off x="22238" y="6033355"/>
            <a:ext cx="12192001" cy="867106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7F73B3-C772-4D16-B1C9-DBF81BA3F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49" y="6256790"/>
            <a:ext cx="2503212" cy="4142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DCE220-F1CA-0547-B940-DE518A11FB7F}"/>
              </a:ext>
            </a:extLst>
          </p:cNvPr>
          <p:cNvSpPr txBox="1"/>
          <p:nvPr/>
        </p:nvSpPr>
        <p:spPr>
          <a:xfrm>
            <a:off x="342900" y="6109979"/>
            <a:ext cx="9750293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 Introduction to </a:t>
            </a:r>
            <a:r>
              <a:rPr kumimoji="0" lang="en-GB" sz="4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HotScot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900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B1D592-08DC-5946-ABBC-0129245F1DCC}"/>
              </a:ext>
            </a:extLst>
          </p:cNvPr>
          <p:cNvSpPr txBox="1"/>
          <p:nvPr/>
        </p:nvSpPr>
        <p:spPr>
          <a:xfrm>
            <a:off x="560832" y="233145"/>
            <a:ext cx="5535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42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  <a:p>
            <a:endParaRPr lang="en-US" sz="2800" b="1" dirty="0">
              <a:solidFill>
                <a:srgbClr val="0042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29C148-4DB1-6B45-92D3-FCFCF9CE3C02}"/>
              </a:ext>
            </a:extLst>
          </p:cNvPr>
          <p:cNvSpPr/>
          <p:nvPr/>
        </p:nvSpPr>
        <p:spPr>
          <a:xfrm rot="10800000">
            <a:off x="0" y="5990893"/>
            <a:ext cx="12192000" cy="867105"/>
          </a:xfrm>
          <a:prstGeom prst="rect">
            <a:avLst/>
          </a:prstGeom>
          <a:solidFill>
            <a:srgbClr val="0042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984BF9-63D0-F84F-B7CF-BE4466979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084" y="6217314"/>
            <a:ext cx="2503212" cy="414264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2F859F-3A97-4A58-B8A4-370D89672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252110"/>
              </p:ext>
            </p:extLst>
          </p:nvPr>
        </p:nvGraphicFramePr>
        <p:xfrm>
          <a:off x="1222035" y="1072952"/>
          <a:ext cx="9747930" cy="4124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249310">
                  <a:extLst>
                    <a:ext uri="{9D8B030D-6E8A-4147-A177-3AD203B41FA5}">
                      <a16:colId xmlns:a16="http://schemas.microsoft.com/office/drawing/2014/main" val="544044785"/>
                    </a:ext>
                  </a:extLst>
                </a:gridCol>
                <a:gridCol w="3249310">
                  <a:extLst>
                    <a:ext uri="{9D8B030D-6E8A-4147-A177-3AD203B41FA5}">
                      <a16:colId xmlns:a16="http://schemas.microsoft.com/office/drawing/2014/main" val="2046915597"/>
                    </a:ext>
                  </a:extLst>
                </a:gridCol>
                <a:gridCol w="3249310">
                  <a:extLst>
                    <a:ext uri="{9D8B030D-6E8A-4147-A177-3AD203B41FA5}">
                      <a16:colId xmlns:a16="http://schemas.microsoft.com/office/drawing/2014/main" val="31224445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Speaker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612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Conall McGinley, Low Carbon Specialist, Scottish Enterprise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 and Housekeeping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10.00-10.05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931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Jeremy Crooks, Head of Innovation, The Coal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to the UK opportunity for </a:t>
                      </a:r>
                      <a:r>
                        <a:rPr lang="en-US" dirty="0" err="1"/>
                        <a:t>Minewater</a:t>
                      </a:r>
                      <a:r>
                        <a:rPr lang="en-US" dirty="0"/>
                        <a:t> Geothermal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</a:rPr>
                        <a:t>10.05-10.15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485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Prof. Zoe Shipton, University of Strathclyde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</a:rPr>
                        <a:t>Overview of </a:t>
                      </a:r>
                      <a:r>
                        <a:rPr lang="en-GB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HotScot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</a:rPr>
                        <a:t> proposal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10.15-10.35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20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Paul Steen, Head of Department, Ramboll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 of potential commercial opportunities for </a:t>
                      </a:r>
                      <a:r>
                        <a:rPr lang="en-US" dirty="0" err="1"/>
                        <a:t>HotScot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Minewater</a:t>
                      </a:r>
                      <a:r>
                        <a:rPr lang="en-US" dirty="0"/>
                        <a:t> Geothermal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10.35-10.45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2700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All Speakers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Q&amp;A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10.45-11.00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9692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8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A16E3-3405-4D37-B4AF-1B884CC1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F6B4-517D-4AAE-A95C-41AD8CB37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639546-5AC9-439C-BF90-A2D60962D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03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27903426477144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08809531143321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Custom 1">
      <a:dk1>
        <a:srgbClr val="2B2B2B"/>
      </a:dk1>
      <a:lt1>
        <a:srgbClr val="F6F8F8"/>
      </a:lt1>
      <a:dk2>
        <a:srgbClr val="2B2B2B"/>
      </a:dk2>
      <a:lt2>
        <a:srgbClr val="FFFFFF"/>
      </a:lt2>
      <a:accent1>
        <a:srgbClr val="092140"/>
      </a:accent1>
      <a:accent2>
        <a:srgbClr val="092140"/>
      </a:accent2>
      <a:accent3>
        <a:srgbClr val="092140"/>
      </a:accent3>
      <a:accent4>
        <a:srgbClr val="092140"/>
      </a:accent4>
      <a:accent5>
        <a:srgbClr val="092140"/>
      </a:accent5>
      <a:accent6>
        <a:srgbClr val="092140"/>
      </a:accent6>
      <a:hlink>
        <a:srgbClr val="092140"/>
      </a:hlink>
      <a:folHlink>
        <a:srgbClr val="09214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Blank">
  <a:themeElements>
    <a:clrScheme name="Ramboll">
      <a:dk1>
        <a:srgbClr val="333333"/>
      </a:dk1>
      <a:lt1>
        <a:srgbClr val="FFFFFF"/>
      </a:lt1>
      <a:dk2>
        <a:srgbClr val="009DF0"/>
      </a:dk2>
      <a:lt2>
        <a:srgbClr val="797766"/>
      </a:lt2>
      <a:accent1>
        <a:srgbClr val="ADDDFF"/>
      </a:accent1>
      <a:accent2>
        <a:srgbClr val="3AA551"/>
      </a:accent2>
      <a:accent3>
        <a:srgbClr val="A8D100"/>
      </a:accent3>
      <a:accent4>
        <a:srgbClr val="C40079"/>
      </a:accent4>
      <a:accent5>
        <a:srgbClr val="C63418"/>
      </a:accent5>
      <a:accent6>
        <a:srgbClr val="D0CFC9"/>
      </a:accent6>
      <a:hlink>
        <a:srgbClr val="009DF0"/>
      </a:hlink>
      <a:folHlink>
        <a:srgbClr val="ADDDFF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R="0" algn="l" defTabSz="457200" rtl="0" eaLnBrk="0" fontAlgn="base" latinLnBrk="0" hangingPunct="0">
          <a:spcBef>
            <a:spcPct val="0"/>
          </a:spcBef>
          <a:buClrTx/>
          <a:buSzTx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Verdana"/>
            <a:ea typeface="Verdana" pitchFamily="34" charset="0"/>
            <a:cs typeface="Verdana" pitchFamily="34" charset="0"/>
          </a:defRPr>
        </a:defPPr>
      </a:lstStyle>
    </a:txDef>
  </a:objectDefaults>
  <a:extraClrSchemeLst/>
  <a:custClrLst>
    <a:custClr name="Black">
      <a:srgbClr val="333333"/>
    </a:custClr>
    <a:custClr name="Dark Grey">
      <a:srgbClr val="797766"/>
    </a:custClr>
    <a:custClr name="Cyan">
      <a:srgbClr val="009DF0"/>
    </a:custClr>
    <a:custClr name="Light Blue">
      <a:srgbClr val="ADDDFF"/>
    </a:custClr>
    <a:custClr name="Green">
      <a:srgbClr val="3AA551"/>
    </a:custClr>
    <a:custClr name="Lime Green">
      <a:srgbClr val="A8D100"/>
    </a:custClr>
    <a:custClr name="Magenta">
      <a:srgbClr val="C40079"/>
    </a:custClr>
    <a:custClr name="Warm Red">
      <a:srgbClr val="C63418"/>
    </a:custClr>
    <a:custClr name="Light Grey">
      <a:srgbClr val="D0CFC9"/>
    </a:custClr>
    <a:custClr name="Dark Blue">
      <a:srgbClr val="006FAD"/>
    </a:custClr>
    <a:custClr name="White">
      <a:srgbClr val="FFFFFF"/>
    </a:custClr>
    <a:custClr name="65% Dark Grey">
      <a:srgbClr val="A8A69B"/>
    </a:custClr>
    <a:custClr name="65% Cyan">
      <a:srgbClr val="59BFF5"/>
    </a:custClr>
    <a:custClr name="65% Light Blue">
      <a:srgbClr val="CAE9FF"/>
    </a:custClr>
    <a:custClr name="65% Green">
      <a:srgbClr val="7FC48E"/>
    </a:custClr>
    <a:custClr name="65% Lime Green">
      <a:srgbClr val="C6E159"/>
    </a:custClr>
    <a:custClr name="65% Magenta">
      <a:srgbClr val="D959A8"/>
    </a:custClr>
    <a:custClr name="65% Warm Red">
      <a:srgbClr val="DA7B69"/>
    </a:custClr>
    <a:custClr name="65% Light Grey">
      <a:srgbClr val="E0E0DC"/>
    </a:custClr>
    <a:custClr name="65% Dark Blue">
      <a:srgbClr val="59A1CA"/>
    </a:custClr>
    <a:custClr name="White">
      <a:srgbClr val="FFFFFF"/>
    </a:custClr>
    <a:custClr name="30% Dark Grey">
      <a:srgbClr val="D7D6D1"/>
    </a:custClr>
    <a:custClr name="30% Cyan">
      <a:srgbClr val="B2E1FA"/>
    </a:custClr>
    <a:custClr name="30% Light Blue">
      <a:srgbClr val="E6F5FF"/>
    </a:custClr>
    <a:custClr name="30% Green">
      <a:srgbClr val="C4E4CA"/>
    </a:custClr>
    <a:custClr name="30% Lime Green">
      <a:srgbClr val="E5F1B2"/>
    </a:custClr>
    <a:custClr name="30% Magenta">
      <a:srgbClr val="EDB2D7"/>
    </a:custClr>
    <a:custClr name="30% Warm Red">
      <a:srgbClr val="EEC2B9"/>
    </a:custClr>
    <a:custClr name="30% Light Grey">
      <a:srgbClr val="F6F6F4"/>
    </a:custClr>
    <a:custClr name="30% Dark Blue">
      <a:srgbClr val="B2D4E6"/>
    </a:custClr>
  </a:custClrLst>
  <a:extLst>
    <a:ext uri="{05A4C25C-085E-4340-85A3-A5531E510DB2}">
      <thm15:themeFamily xmlns:thm15="http://schemas.microsoft.com/office/thememl/2012/main" name="Blank.potx" id="{CC34BEB4-56BE-4C35-B3C1-ED2770E08490}" vid="{5E58AF69-3E00-4BE6-9424-5697BE04CE91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84C6623-1513-4058-9A02-21260440D58F}" vid="{14B0D1E8-E037-422A-A983-150E34DCBA36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4C4C24D4A47F498727E109D6EDC3C9" ma:contentTypeVersion="12" ma:contentTypeDescription="Create a new document." ma:contentTypeScope="" ma:versionID="ff1c14ffba301412e9a836991660f331">
  <xsd:schema xmlns:xsd="http://www.w3.org/2001/XMLSchema" xmlns:xs="http://www.w3.org/2001/XMLSchema" xmlns:p="http://schemas.microsoft.com/office/2006/metadata/properties" xmlns:ns2="835042bc-ecff-4d60-8409-c7db74b0c3d5" xmlns:ns3="dbc25679-ec66-462e-985e-b5d40d9a5205" targetNamespace="http://schemas.microsoft.com/office/2006/metadata/properties" ma:root="true" ma:fieldsID="209234d3ba91783a5b34014083376edb" ns2:_="" ns3:_="">
    <xsd:import namespace="835042bc-ecff-4d60-8409-c7db74b0c3d5"/>
    <xsd:import namespace="dbc25679-ec66-462e-985e-b5d40d9a52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042bc-ecff-4d60-8409-c7db74b0c3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25679-ec66-462e-985e-b5d40d9a520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E318BA-444E-4DDB-A08E-55EACDB7CE58}">
  <ds:schemaRefs>
    <ds:schemaRef ds:uri="835042bc-ecff-4d60-8409-c7db74b0c3d5"/>
    <ds:schemaRef ds:uri="dbc25679-ec66-462e-985e-b5d40d9a52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5AD95CE-AD41-4CA8-8EFF-CA0CD7861A4A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835042bc-ecff-4d60-8409-c7db74b0c3d5"/>
    <ds:schemaRef ds:uri="dbc25679-ec66-462e-985e-b5d40d9a520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D2C3F2-C179-48B3-9716-1DB1847DEE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346</TotalTime>
  <Words>2369</Words>
  <Application>Microsoft Office PowerPoint</Application>
  <PresentationFormat>Grand écran</PresentationFormat>
  <Paragraphs>415</Paragraphs>
  <Slides>41</Slides>
  <Notes>12</Notes>
  <HiddenSlides>0</HiddenSlides>
  <MMClips>0</MMClips>
  <ScaleCrop>false</ScaleCrop>
  <HeadingPairs>
    <vt:vector size="8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62" baseType="lpstr">
      <vt:lpstr>&amp;quot</vt:lpstr>
      <vt:lpstr>Arial</vt:lpstr>
      <vt:lpstr>Arial Black</vt:lpstr>
      <vt:lpstr>Calibri</vt:lpstr>
      <vt:lpstr>Calibri Light</vt:lpstr>
      <vt:lpstr>Merriweather</vt:lpstr>
      <vt:lpstr>Montserrat</vt:lpstr>
      <vt:lpstr>Montserrat Medium</vt:lpstr>
      <vt:lpstr>Open Sans</vt:lpstr>
      <vt:lpstr>Open Sans Light</vt:lpstr>
      <vt:lpstr>Segoe UI</vt:lpstr>
      <vt:lpstr>Segoe UI Light</vt:lpstr>
      <vt:lpstr>verdana</vt:lpstr>
      <vt:lpstr>verdana</vt:lpstr>
      <vt:lpstr>Wingdings</vt:lpstr>
      <vt:lpstr>Office Theme</vt:lpstr>
      <vt:lpstr>B&amp;D-Powerpoint Template_16x9</vt:lpstr>
      <vt:lpstr>Blank</vt:lpstr>
      <vt:lpstr>1_Office Theme</vt:lpstr>
      <vt:lpstr>2_Office Theme</vt:lpstr>
      <vt:lpstr>think-cell Slide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Abandoned coal mines - a source of clean energy</vt:lpstr>
      <vt:lpstr>The Coal Authority</vt:lpstr>
      <vt:lpstr>Coal abstraction in the UK</vt:lpstr>
      <vt:lpstr>Mine infrastructure</vt:lpstr>
      <vt:lpstr>Geothermal energy in abandoned mines</vt:lpstr>
      <vt:lpstr>Decarbonising heating</vt:lpstr>
      <vt:lpstr>The Coal Authority</vt:lpstr>
      <vt:lpstr>Présentation PowerPoint</vt:lpstr>
      <vt:lpstr>Sustainability</vt:lpstr>
      <vt:lpstr>Use in district heating</vt:lpstr>
      <vt:lpstr>Interseasonal energy storage</vt:lpstr>
      <vt:lpstr>Mine shafts as an energy asset</vt:lpstr>
      <vt:lpstr>Mine energy schemes</vt:lpstr>
      <vt:lpstr>Strategic benefits</vt:lpstr>
      <vt:lpstr>Thank you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By 2050, low carbon heating will be the norm, and heat networks will constitute a key segment of this</vt:lpstr>
      <vt:lpstr>We have tried to simplify the commercial delivery of a minewater geothermal and district heating system…</vt:lpstr>
      <vt:lpstr>From our experiences of energy system decarbonisation for international cities There are some basic steps that are common to the development of district Energy infrastructure</vt:lpstr>
      <vt:lpstr>There is no single commercial delivery model and they heavily depend on the balance of risk in the project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Jean-Marc Ryckebusch</dc:creator>
  <cp:lastModifiedBy>Mylène RECEVEUR</cp:lastModifiedBy>
  <cp:revision>13</cp:revision>
  <cp:lastPrinted>2020-01-15T08:37:44Z</cp:lastPrinted>
  <dcterms:created xsi:type="dcterms:W3CDTF">2019-10-15T08:39:21Z</dcterms:created>
  <dcterms:modified xsi:type="dcterms:W3CDTF">2020-09-14T15:08:25Z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0x010100294C4C24D4A47F498727E109D6EDC3C9</vt:lpwstr>
  </property>
</Properties>
</file>